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8" r:id="rId3"/>
    <p:sldId id="289" r:id="rId4"/>
    <p:sldId id="290" r:id="rId5"/>
    <p:sldId id="286" r:id="rId6"/>
    <p:sldId id="303" r:id="rId7"/>
    <p:sldId id="304" r:id="rId8"/>
    <p:sldId id="280" r:id="rId9"/>
    <p:sldId id="306" r:id="rId10"/>
    <p:sldId id="298" r:id="rId11"/>
    <p:sldId id="301" r:id="rId12"/>
    <p:sldId id="285" r:id="rId13"/>
    <p:sldId id="296" r:id="rId14"/>
    <p:sldId id="287" r:id="rId15"/>
    <p:sldId id="270" r:id="rId16"/>
    <p:sldId id="302" r:id="rId17"/>
    <p:sldId id="295" r:id="rId18"/>
    <p:sldId id="305" r:id="rId19"/>
    <p:sldId id="283" r:id="rId20"/>
    <p:sldId id="297" r:id="rId21"/>
    <p:sldId id="358" r:id="rId22"/>
    <p:sldId id="294" r:id="rId2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7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2.1301070817496631E-2"/>
          <c:y val="0"/>
          <c:w val="0.86932719449568618"/>
          <c:h val="0.600685224737114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35A5-4588-9EA5-FB628EA41903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35A5-4588-9EA5-FB628EA41903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35A5-4588-9EA5-FB628EA41903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35A5-4588-9EA5-FB628EA41903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35A5-4588-9EA5-FB628EA41903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35A5-4588-9EA5-FB628EA41903}"/>
              </c:ext>
            </c:extLst>
          </c:dPt>
          <c:dPt>
            <c:idx val="1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35A5-4588-9EA5-FB628EA41903}"/>
              </c:ext>
            </c:extLst>
          </c:dPt>
          <c:dPt>
            <c:idx val="1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35A5-4588-9EA5-FB628EA41903}"/>
              </c:ext>
            </c:extLst>
          </c:dPt>
          <c:dLbls>
            <c:dLbl>
              <c:idx val="8"/>
              <c:spPr/>
              <c:txPr>
                <a:bodyPr/>
                <a:lstStyle/>
                <a:p>
                  <a:pPr>
                    <a:defRPr sz="1200" b="1">
                      <a:solidFill>
                        <a:srgbClr val="00B05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35A5-4588-9EA5-FB628EA4190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Лист1!$A$2:$A$15</c:f>
              <c:strCache>
                <c:ptCount val="14"/>
                <c:pt idx="0">
                  <c:v>Ч1 (интонация чтения)</c:v>
                </c:pt>
                <c:pt idx="1">
                  <c:v>Ч2 (темп чтения)</c:v>
                </c:pt>
                <c:pt idx="2">
                  <c:v>Ч3 (искажения слов)</c:v>
                </c:pt>
                <c:pt idx="3">
                  <c:v>П1 (пересказ)</c:v>
                </c:pt>
                <c:pt idx="4">
                  <c:v>П2(высказывание)</c:v>
                </c:pt>
                <c:pt idx="5">
                  <c:v>П3(способы цитирования)</c:v>
                </c:pt>
                <c:pt idx="6">
                  <c:v>М1(комм. Задача -10 фраз)</c:v>
                </c:pt>
                <c:pt idx="7">
                  <c:v>М2(логика монолога)</c:v>
                </c:pt>
                <c:pt idx="8">
                  <c:v>Д1(комм зпдпса - 3 вопроса)</c:v>
                </c:pt>
                <c:pt idx="9">
                  <c:v>Р1 (орфоэпия)</c:v>
                </c:pt>
                <c:pt idx="10">
                  <c:v>Р2 (грамматика)</c:v>
                </c:pt>
                <c:pt idx="11">
                  <c:v>Р3 (речевые нормы)</c:v>
                </c:pt>
                <c:pt idx="12">
                  <c:v>Р4 (богатство речи</c:v>
                </c:pt>
                <c:pt idx="13">
                  <c:v>Р5 (фактологич точность)</c:v>
                </c:pt>
              </c:strCache>
            </c:strRef>
          </c:cat>
          <c:val>
            <c:numRef>
              <c:f>Лист1!$B$2:$B$15</c:f>
              <c:numCache>
                <c:formatCode>0.0</c:formatCode>
                <c:ptCount val="14"/>
                <c:pt idx="0">
                  <c:v>4.1648555735567232</c:v>
                </c:pt>
                <c:pt idx="1">
                  <c:v>5.0025684593195558</c:v>
                </c:pt>
                <c:pt idx="2">
                  <c:v>50.839688623700951</c:v>
                </c:pt>
                <c:pt idx="3">
                  <c:v>2.9</c:v>
                </c:pt>
                <c:pt idx="4">
                  <c:v>16.3</c:v>
                </c:pt>
                <c:pt idx="5">
                  <c:v>25.1</c:v>
                </c:pt>
                <c:pt idx="6">
                  <c:v>0.5</c:v>
                </c:pt>
                <c:pt idx="7">
                  <c:v>21.2</c:v>
                </c:pt>
                <c:pt idx="8">
                  <c:v>1</c:v>
                </c:pt>
                <c:pt idx="9">
                  <c:v>25.36452364958312</c:v>
                </c:pt>
                <c:pt idx="10">
                  <c:v>25.14324100051369</c:v>
                </c:pt>
                <c:pt idx="11">
                  <c:v>17.568261745762044</c:v>
                </c:pt>
                <c:pt idx="12">
                  <c:v>35.393369423479669</c:v>
                </c:pt>
                <c:pt idx="13">
                  <c:v>30.916347255700003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5A5-4588-9EA5-FB628EA419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5629056"/>
        <c:axId val="325630592"/>
      </c:barChart>
      <c:catAx>
        <c:axId val="325629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25630592"/>
        <c:crosses val="autoZero"/>
        <c:auto val="1"/>
        <c:lblAlgn val="ctr"/>
        <c:lblOffset val="100"/>
        <c:noMultiLvlLbl val="0"/>
      </c:catAx>
      <c:valAx>
        <c:axId val="325630592"/>
        <c:scaling>
          <c:orientation val="minMax"/>
        </c:scaling>
        <c:delete val="1"/>
        <c:axPos val="l"/>
        <c:majorGridlines/>
        <c:numFmt formatCode="0.0" sourceLinked="1"/>
        <c:majorTickMark val="out"/>
        <c:minorTickMark val="none"/>
        <c:tickLblPos val="nextTo"/>
        <c:crossAx val="325629056"/>
        <c:crosses val="autoZero"/>
        <c:crossBetween val="between"/>
      </c:valAx>
      <c:spPr>
        <a:noFill/>
        <a:ln w="25403">
          <a:noFill/>
        </a:ln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2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6012871124456566"/>
          <c:y val="0.82561555770857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4657178105102792"/>
          <c:y val="0.11598068759923529"/>
          <c:w val="0.55732929282893262"/>
          <c:h val="0.727050970480541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Обществознание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549-409C-9732-DFCF8311C9D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549-409C-9732-DFCF8311C9D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549-409C-9732-DFCF8311C9D0}"/>
              </c:ext>
            </c:extLst>
          </c:dPt>
          <c:dLbls>
            <c:dLbl>
              <c:idx val="0"/>
              <c:layout>
                <c:manualLayout>
                  <c:x val="-0.12087433865719466"/>
                  <c:y val="-0.31950746897378568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49-409C-9732-DFCF8311C9D0}"/>
                </c:ext>
              </c:extLst>
            </c:dLbl>
            <c:dLbl>
              <c:idx val="1"/>
              <c:layout>
                <c:manualLayout>
                  <c:x val="0.13394840959654555"/>
                  <c:y val="-2.9057136802944587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701353843599333"/>
                      <c:h val="0.1972842336794656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549-409C-9732-DFCF8311C9D0}"/>
                </c:ext>
              </c:extLst>
            </c:dLbl>
            <c:dLbl>
              <c:idx val="2"/>
              <c:layout>
                <c:manualLayout>
                  <c:x val="4.6922675675004348E-2"/>
                  <c:y val="-5.0783405160774654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549-409C-9732-DFCF8311C9D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Базовый </c:v>
                </c:pt>
                <c:pt idx="1">
                  <c:v>Повышенный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0.57999999999999996</c:v>
                </c:pt>
                <c:pt idx="1">
                  <c:v>0.34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549-409C-9732-DFCF8311C9D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60953724633001327"/>
          <c:y val="0.872427983539094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4657178105102792"/>
          <c:y val="0.11598068759923529"/>
          <c:w val="0.55732929282893262"/>
          <c:h val="0.727050970480541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Иностранный язык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FC-4D75-A43D-324D0246CB3D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0FC-4D75-A43D-324D0246CB3D}"/>
              </c:ext>
            </c:extLst>
          </c:dPt>
          <c:dLbls>
            <c:dLbl>
              <c:idx val="0"/>
              <c:layout>
                <c:manualLayout>
                  <c:x val="-6.8309922740872484E-2"/>
                  <c:y val="-0.31950722154102429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328199316945786"/>
                      <c:h val="0.225969948796264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0FC-4D75-A43D-324D0246CB3D}"/>
                </c:ext>
              </c:extLst>
            </c:dLbl>
            <c:dLbl>
              <c:idx val="1"/>
              <c:layout>
                <c:manualLayout>
                  <c:x val="0.1577168213042664"/>
                  <c:y val="-2.9057214123706505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455036185143501"/>
                      <c:h val="0.1972840790379418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0FC-4D75-A43D-324D0246CB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Базовый </c:v>
                </c:pt>
                <c:pt idx="1">
                  <c:v>Повышенный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FC-4D75-A43D-324D0246CB3D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Русский язык и Итоговой собеседование</a:t>
            </a:r>
          </a:p>
        </c:rich>
      </c:tx>
      <c:layout>
        <c:manualLayout>
          <c:xMode val="edge"/>
          <c:yMode val="edge"/>
          <c:x val="0.17129845019664847"/>
          <c:y val="9.684367070547044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2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092112998875294"/>
          <c:y val="0.1283686063987087"/>
          <c:w val="0.52665855683576457"/>
          <c:h val="0.8716313936012912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Русский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523-428A-8DC0-7136E2D7C88C}"/>
              </c:ext>
            </c:extLst>
          </c:dPt>
          <c:dLbls>
            <c:dLbl>
              <c:idx val="0"/>
              <c:layout>
                <c:manualLayout>
                  <c:x val="1.0537212472409281E-2"/>
                  <c:y val="-0.31400546002644386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622785311374328"/>
                      <c:h val="0.2227088015113849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523-428A-8DC0-7136E2D7C88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</c:f>
              <c:strCache>
                <c:ptCount val="1"/>
                <c:pt idx="0">
                  <c:v>Базовый 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23-428A-8DC0-7136E2D7C88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8820992137026091"/>
          <c:y val="0.858403633104722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7077059961436373"/>
          <c:y val="0.18660488105659725"/>
          <c:w val="0.54790325912756044"/>
          <c:h val="0.6929690991121617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Математика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563-4ED6-9693-B4E1835E1596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563-4ED6-9693-B4E1835E1596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A563-4ED6-9693-B4E1835E1596}"/>
              </c:ext>
            </c:extLst>
          </c:dPt>
          <c:dLbls>
            <c:dLbl>
              <c:idx val="0"/>
              <c:layout>
                <c:manualLayout>
                  <c:x val="-0.25752511174688242"/>
                  <c:y val="-0.20638069707747281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781084101267087"/>
                      <c:h val="0.1820704282714693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A563-4ED6-9693-B4E1835E1596}"/>
                </c:ext>
              </c:extLst>
            </c:dLbl>
            <c:dLbl>
              <c:idx val="1"/>
              <c:layout>
                <c:manualLayout>
                  <c:x val="1.4826807983172232E-2"/>
                  <c:y val="0.11145485020173193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892788726398559"/>
                      <c:h val="0.2035688711771019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563-4ED6-9693-B4E1835E1596}"/>
                </c:ext>
              </c:extLst>
            </c:dLbl>
            <c:dLbl>
              <c:idx val="2"/>
              <c:layout>
                <c:manualLayout>
                  <c:x val="0.19834239962906844"/>
                  <c:y val="-3.9809468260911827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63-4ED6-9693-B4E1835E15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Базовый </c:v>
                </c:pt>
                <c:pt idx="1">
                  <c:v>Повышенный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0.76</c:v>
                </c:pt>
                <c:pt idx="1">
                  <c:v>0.16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563-4ED6-9693-B4E1835E1596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Физика</a:t>
            </a:r>
          </a:p>
        </c:rich>
      </c:tx>
      <c:layout>
        <c:manualLayout>
          <c:xMode val="edge"/>
          <c:yMode val="edge"/>
          <c:x val="0.38423013156214525"/>
          <c:y val="6.590470035613690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2358453949015877"/>
          <c:y val="0.22500148176885487"/>
          <c:w val="0.56276919417038118"/>
          <c:h val="0.7749985182311451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Физика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DCC-48AA-95A9-CA34AC87A28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DCC-48AA-95A9-CA34AC87A28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DCC-48AA-95A9-CA34AC87A282}"/>
              </c:ext>
            </c:extLst>
          </c:dPt>
          <c:dLbls>
            <c:dLbl>
              <c:idx val="0"/>
              <c:layout>
                <c:manualLayout>
                  <c:x val="-0.18629557176009889"/>
                  <c:y val="-0.1410567747831508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DCC-48AA-95A9-CA34AC87A282}"/>
                </c:ext>
              </c:extLst>
            </c:dLbl>
            <c:dLbl>
              <c:idx val="1"/>
              <c:layout>
                <c:manualLayout>
                  <c:x val="2.2991647155306241E-2"/>
                  <c:y val="-2.077951818265091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52360613762708"/>
                      <c:h val="0.1997499851823114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DCC-48AA-95A9-CA34AC87A282}"/>
                </c:ext>
              </c:extLst>
            </c:dLbl>
            <c:spPr>
              <a:solidFill>
                <a:schemeClr val="bg2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Базовый </c:v>
                </c:pt>
                <c:pt idx="1">
                  <c:v>Повышенный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0.63</c:v>
                </c:pt>
                <c:pt idx="1">
                  <c:v>0.23</c:v>
                </c:pt>
                <c:pt idx="2">
                  <c:v>0.14000000000000001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DCC-48AA-95A9-CA34AC87A28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6436732640489480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5226128447140084"/>
          <c:y val="0.11598068759923529"/>
          <c:w val="0.65973733217038066"/>
          <c:h val="0.7287874656501468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Химия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521-4E8C-9C81-F78A43C94CD7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521-4E8C-9C81-F78A43C94CD7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521-4E8C-9C81-F78A43C94CD7}"/>
              </c:ext>
            </c:extLst>
          </c:dPt>
          <c:dLbls>
            <c:dLbl>
              <c:idx val="0"/>
              <c:layout>
                <c:manualLayout>
                  <c:x val="-8.8306812327503592E-2"/>
                  <c:y val="-0.31950722154102429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7117218305856"/>
                      <c:h val="0.225969948796264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8521-4E8C-9C81-F78A43C94CD7}"/>
                </c:ext>
              </c:extLst>
            </c:dLbl>
            <c:dLbl>
              <c:idx val="1"/>
              <c:layout>
                <c:manualLayout>
                  <c:x val="2.7070456745640823E-2"/>
                  <c:y val="2.3669417954018663E-3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712409937113042"/>
                      <c:h val="0.1972840790379418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521-4E8C-9C81-F78A43C94CD7}"/>
                </c:ext>
              </c:extLst>
            </c:dLbl>
            <c:dLbl>
              <c:idx val="2"/>
              <c:layout>
                <c:manualLayout>
                  <c:x val="9.0346257812271763E-2"/>
                  <c:y val="-5.0783157728013263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400145485380084"/>
                      <c:h val="0.225969948796264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8521-4E8C-9C81-F78A43C94C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Базовый </c:v>
                </c:pt>
                <c:pt idx="1">
                  <c:v>Повышенный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0.61</c:v>
                </c:pt>
                <c:pt idx="1">
                  <c:v>0.22</c:v>
                </c:pt>
                <c:pt idx="2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521-4E8C-9C81-F78A43C94CD7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8935086571941121"/>
          <c:y val="0.846760163101342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4657178105102792"/>
          <c:y val="0.11598068759923529"/>
          <c:w val="0.55172358359243412"/>
          <c:h val="0.78658893586166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Информатика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70E-48DF-87C7-9B1659B13DFC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70E-48DF-87C7-9B1659B13DFC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70E-48DF-87C7-9B1659B13DFC}"/>
              </c:ext>
            </c:extLst>
          </c:dPt>
          <c:dLbls>
            <c:dLbl>
              <c:idx val="0"/>
              <c:layout>
                <c:manualLayout>
                  <c:x val="-0.12087433865719466"/>
                  <c:y val="-0.31950746897378568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70E-48DF-87C7-9B1659B13DFC}"/>
                </c:ext>
              </c:extLst>
            </c:dLbl>
            <c:dLbl>
              <c:idx val="1"/>
              <c:layout>
                <c:manualLayout>
                  <c:x val="0.13067291296233496"/>
                  <c:y val="-2.9057111906194023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046254516757215"/>
                      <c:h val="0.1972842834729668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70E-48DF-87C7-9B1659B13DFC}"/>
                </c:ext>
              </c:extLst>
            </c:dLbl>
            <c:dLbl>
              <c:idx val="2"/>
              <c:layout>
                <c:manualLayout>
                  <c:x val="4.6922675675004348E-2"/>
                  <c:y val="-5.0783405160774654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70E-48DF-87C7-9B1659B13D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Базовый </c:v>
                </c:pt>
                <c:pt idx="1">
                  <c:v>Повышенный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0.63</c:v>
                </c:pt>
                <c:pt idx="1">
                  <c:v>0.19</c:v>
                </c:pt>
                <c:pt idx="2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0E-48DF-87C7-9B1659B13DF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114213798778215"/>
          <c:y val="0.826979672408921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4657178105102792"/>
          <c:y val="0.11598068759923529"/>
          <c:w val="0.55732929282893262"/>
          <c:h val="0.727050970480541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Биология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621-4786-B334-EA6521F97284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621-4786-B334-EA6521F97284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621-4786-B334-EA6521F97284}"/>
              </c:ext>
            </c:extLst>
          </c:dPt>
          <c:dLbls>
            <c:dLbl>
              <c:idx val="0"/>
              <c:layout>
                <c:manualLayout>
                  <c:x val="-0.12087433865719466"/>
                  <c:y val="-0.31950746897378568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621-4786-B334-EA6521F97284}"/>
                </c:ext>
              </c:extLst>
            </c:dLbl>
            <c:dLbl>
              <c:idx val="1"/>
              <c:layout>
                <c:manualLayout>
                  <c:x val="0.14739008697619807"/>
                  <c:y val="-2.9057214123706505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389689319529836"/>
                      <c:h val="0.1972840790379418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621-4786-B334-EA6521F97284}"/>
                </c:ext>
              </c:extLst>
            </c:dLbl>
            <c:dLbl>
              <c:idx val="2"/>
              <c:layout>
                <c:manualLayout>
                  <c:x val="4.6922675675004348E-2"/>
                  <c:y val="-5.0783405160774654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621-4786-B334-EA6521F9728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Базовый </c:v>
                </c:pt>
                <c:pt idx="1">
                  <c:v>Повышенный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0.54</c:v>
                </c:pt>
                <c:pt idx="1">
                  <c:v>0.36</c:v>
                </c:pt>
                <c:pt idx="2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621-4786-B334-EA6521F97284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65083021982796074"/>
          <c:y val="3.30620193801825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0399774089842732"/>
          <c:y val="0.13045728299817788"/>
          <c:w val="0.65902945520896694"/>
          <c:h val="0.8645785066218918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История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8E-4272-8454-4051784E12BD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D8E-4272-8454-4051784E12BD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D8E-4272-8454-4051784E12BD}"/>
              </c:ext>
            </c:extLst>
          </c:dPt>
          <c:dLbls>
            <c:dLbl>
              <c:idx val="0"/>
              <c:layout>
                <c:manualLayout>
                  <c:x val="-9.1712989671614079E-2"/>
                  <c:y val="-0.31950719956126661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61744884067246"/>
                      <c:h val="0.2460431383325520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D8E-4272-8454-4051784E12BD}"/>
                </c:ext>
              </c:extLst>
            </c:dLbl>
            <c:dLbl>
              <c:idx val="1"/>
              <c:layout>
                <c:manualLayout>
                  <c:x val="0.13856818517011688"/>
                  <c:y val="-2.9057111906194023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625308958313597"/>
                      <c:h val="0.1972842834729668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D8E-4272-8454-4051784E12BD}"/>
                </c:ext>
              </c:extLst>
            </c:dLbl>
            <c:dLbl>
              <c:idx val="2"/>
              <c:layout>
                <c:manualLayout>
                  <c:x val="8.2908982334902875E-2"/>
                  <c:y val="-5.0783144715350469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22947638396728"/>
                      <c:h val="0.2378538671978364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D8E-4272-8454-4051784E12B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Базовый </c:v>
                </c:pt>
                <c:pt idx="1">
                  <c:v>Повышенный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0.57999999999999996</c:v>
                </c:pt>
                <c:pt idx="1">
                  <c:v>0.28999999999999998</c:v>
                </c:pt>
                <c:pt idx="2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D8E-4272-8454-4051784E12BD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1053359571349815"/>
          <c:y val="0.829897778391213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4657178105102792"/>
          <c:y val="0.11598068759923529"/>
          <c:w val="0.55732929282893262"/>
          <c:h val="0.727050970480541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География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45E-4737-ACFB-B7C94750FDA2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45E-4737-ACFB-B7C94750FDA2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45E-4737-ACFB-B7C94750FDA2}"/>
              </c:ext>
            </c:extLst>
          </c:dPt>
          <c:dLbls>
            <c:dLbl>
              <c:idx val="0"/>
              <c:layout>
                <c:manualLayout>
                  <c:x val="-0.12087433865719466"/>
                  <c:y val="-0.31950746897378568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5E-4737-ACFB-B7C94750FDA2}"/>
                </c:ext>
              </c:extLst>
            </c:dLbl>
            <c:dLbl>
              <c:idx val="1"/>
              <c:layout>
                <c:manualLayout>
                  <c:x val="0.14003614138209411"/>
                  <c:y val="-2.9057091242990652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918900200709044"/>
                      <c:h val="0.1972843247993735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45E-4737-ACFB-B7C94750FDA2}"/>
                </c:ext>
              </c:extLst>
            </c:dLbl>
            <c:dLbl>
              <c:idx val="2"/>
              <c:layout>
                <c:manualLayout>
                  <c:x val="4.6922675675004348E-2"/>
                  <c:y val="-5.0783405160774654E-2"/>
                </c:manualLayout>
              </c:layout>
              <c:spPr>
                <a:solidFill>
                  <a:schemeClr val="bg2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5E-4737-ACFB-B7C94750FD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Базовый </c:v>
                </c:pt>
                <c:pt idx="1">
                  <c:v>Повышенный</c:v>
                </c:pt>
                <c:pt idx="2">
                  <c:v>Высокий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0.56999999999999995</c:v>
                </c:pt>
                <c:pt idx="1">
                  <c:v>0.36</c:v>
                </c:pt>
                <c:pt idx="2">
                  <c:v>7.0000000000000007E-2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5E-4737-ACFB-B7C94750FDA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310000-575A-4612-BA73-B18A527E604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90E119-08B9-4CA8-BCA7-6172AFC381B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Формы проведения ИС-9</a:t>
          </a:r>
        </a:p>
      </dgm:t>
    </dgm:pt>
    <dgm:pt modelId="{14BF86C6-0F30-41D3-9419-88D29DE0E75F}" type="parTrans" cxnId="{CD0CEFC7-E9CB-4353-81D1-132F196A8BB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B052D-3FD4-46BC-8D8F-D24E8D10A0CB}" type="sibTrans" cxnId="{CD0CEFC7-E9CB-4353-81D1-132F196A8BB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F850FE-B488-41D6-8372-D84EF9DBCC78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УСТНАЯ</a:t>
          </a:r>
        </a:p>
      </dgm:t>
    </dgm:pt>
    <dgm:pt modelId="{760DB17A-3A93-43C8-930A-AB4884349414}" type="parTrans" cxnId="{D278DBD1-0B77-4474-93A6-AE0AC67D5FDE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8A647B-3A91-4C1C-A374-E671B5F89881}" type="sibTrans" cxnId="{D278DBD1-0B77-4474-93A6-AE0AC67D5FDE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6342EB7-F5E2-452E-8CC1-495CEDDE41C8}">
      <dgm:prSet phldrT="[Текст]"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ПИСЬМЕННАЯ</a:t>
          </a:r>
        </a:p>
      </dgm:t>
    </dgm:pt>
    <dgm:pt modelId="{85235770-BC63-45DC-843A-68B6A7721035}" type="parTrans" cxnId="{4D1B05B5-25D6-48E9-9BD6-4C2E1A7E48A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381EA1-53CA-4C8E-9C32-6C49FD589864}" type="sibTrans" cxnId="{4D1B05B5-25D6-48E9-9BD6-4C2E1A7E48A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3D44BE-643A-4E0B-AE24-F104125C96C8}">
      <dgm:prSet custT="1"/>
      <dgm:spPr/>
      <dgm:t>
        <a:bodyPr/>
        <a:lstStyle/>
        <a:p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ДИСТАНЦИОННАЯ</a:t>
          </a:r>
        </a:p>
      </dgm:t>
    </dgm:pt>
    <dgm:pt modelId="{72F6EEFB-6CB5-4949-8B3C-B83B2581A6F5}" type="parTrans" cxnId="{DCDE2C3B-E96B-47B7-9459-DC442ED25697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C508AA-E0E3-49FA-AC63-FC99F147E76D}" type="sibTrans" cxnId="{DCDE2C3B-E96B-47B7-9459-DC442ED25697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B42D2-280F-4286-B51B-BF1F0AD80AD6}">
      <dgm:prSet custT="1"/>
      <dgm:spPr/>
      <dgm:t>
        <a:bodyPr/>
        <a:lstStyle/>
        <a:p>
          <a:pPr algn="ctr"/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п.11.Рекомендации</a:t>
          </a:r>
        </a:p>
        <a:p>
          <a:pPr algn="l"/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если осваивает ООП в дистанционной форме;</a:t>
          </a:r>
        </a:p>
        <a:p>
          <a:pPr algn="l"/>
          <a:r>
            <a:rPr lang="ru-RU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- если обучается на дому, в медучреждениях;</a:t>
          </a:r>
        </a:p>
        <a:p>
          <a:pPr algn="l"/>
          <a:r>
            <a:rPr lang="ru-RU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- если карантин;</a:t>
          </a:r>
        </a:p>
        <a:p>
          <a:pPr algn="l"/>
          <a:r>
            <a:rPr lang="ru-RU" sz="1800" b="0" dirty="0">
              <a:latin typeface="Times New Roman" panose="02020603050405020304" pitchFamily="18" charset="0"/>
              <a:cs typeface="Times New Roman" panose="02020603050405020304" pitchFamily="18" charset="0"/>
            </a:rPr>
            <a:t>- если у участника с ОВЗ есть другие объективные причины и пр.</a:t>
          </a:r>
        </a:p>
      </dgm:t>
    </dgm:pt>
    <dgm:pt modelId="{AF2C1E7C-79EE-4342-8C4D-9BB3A1778D7B}" type="parTrans" cxnId="{9E59E056-9CB4-4A5E-87FF-27C523AA00EA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64085A-6347-4BB3-92AC-C943527D6E42}" type="sibTrans" cxnId="{9E59E056-9CB4-4A5E-87FF-27C523AA00EA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20E744-BB37-4A55-88E6-1F8A6D13A1BA}">
      <dgm:prSet custT="1"/>
      <dgm:spPr/>
      <dgm:t>
        <a:bodyPr/>
        <a:lstStyle/>
        <a:p>
          <a:pPr algn="ctr"/>
          <a:r>
            <a:rPr lang="ru-RU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п. 6.7. Рекомендации</a:t>
          </a:r>
        </a:p>
        <a:p>
          <a:pPr algn="l"/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- участники  с ОВЗ по решению ПМПК;</a:t>
          </a:r>
        </a:p>
        <a:p>
          <a:pPr algn="l"/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- письменная форма работы оформляется на черновиках</a:t>
          </a:r>
        </a:p>
      </dgm:t>
    </dgm:pt>
    <dgm:pt modelId="{195AADEB-37A3-4FDD-BDEC-A414D1DEE1BE}" type="parTrans" cxnId="{E0451A78-4779-4218-8190-FE3C9322044A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5BA4BF-CD39-4ABD-A2CC-5CA3E4446130}" type="sibTrans" cxnId="{E0451A78-4779-4218-8190-FE3C9322044A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CA9CF7-E84F-430D-A0B6-A8883D33582F}" type="pres">
      <dgm:prSet presAssocID="{80310000-575A-4612-BA73-B18A527E604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434CC6E-4F19-4362-8B1F-819673755B5B}" type="pres">
      <dgm:prSet presAssocID="{CF90E119-08B9-4CA8-BCA7-6172AFC381B3}" presName="hierRoot1" presStyleCnt="0"/>
      <dgm:spPr/>
    </dgm:pt>
    <dgm:pt modelId="{66212E4B-1A2C-459D-88A6-303407EE488E}" type="pres">
      <dgm:prSet presAssocID="{CF90E119-08B9-4CA8-BCA7-6172AFC381B3}" presName="composite" presStyleCnt="0"/>
      <dgm:spPr/>
    </dgm:pt>
    <dgm:pt modelId="{82CB9EF4-89EC-4798-A3D9-92848A411866}" type="pres">
      <dgm:prSet presAssocID="{CF90E119-08B9-4CA8-BCA7-6172AFC381B3}" presName="background" presStyleLbl="node0" presStyleIdx="0" presStyleCnt="1"/>
      <dgm:spPr/>
    </dgm:pt>
    <dgm:pt modelId="{4D81C43D-16F0-45DC-B0FE-9F8965D7F7E6}" type="pres">
      <dgm:prSet presAssocID="{CF90E119-08B9-4CA8-BCA7-6172AFC381B3}" presName="text" presStyleLbl="fgAcc0" presStyleIdx="0" presStyleCnt="1" custScaleX="705877" custScaleY="160267" custLinFactY="-77459" custLinFactNeighborX="17917" custLinFactNeighborY="-100000">
        <dgm:presLayoutVars>
          <dgm:chPref val="3"/>
        </dgm:presLayoutVars>
      </dgm:prSet>
      <dgm:spPr/>
    </dgm:pt>
    <dgm:pt modelId="{802F3D2A-F513-4885-B5CF-F7E39B189243}" type="pres">
      <dgm:prSet presAssocID="{CF90E119-08B9-4CA8-BCA7-6172AFC381B3}" presName="hierChild2" presStyleCnt="0"/>
      <dgm:spPr/>
    </dgm:pt>
    <dgm:pt modelId="{8E5F81BA-82FE-46B1-A91A-A0F35B6D40B2}" type="pres">
      <dgm:prSet presAssocID="{760DB17A-3A93-43C8-930A-AB4884349414}" presName="Name10" presStyleLbl="parChTrans1D2" presStyleIdx="0" presStyleCnt="3"/>
      <dgm:spPr/>
    </dgm:pt>
    <dgm:pt modelId="{E14E9E49-22F9-4FC9-82F2-E496106115B1}" type="pres">
      <dgm:prSet presAssocID="{A0F850FE-B488-41D6-8372-D84EF9DBCC78}" presName="hierRoot2" presStyleCnt="0"/>
      <dgm:spPr/>
    </dgm:pt>
    <dgm:pt modelId="{AF3DC294-9A34-4DD6-87AE-31F86BE3EEF8}" type="pres">
      <dgm:prSet presAssocID="{A0F850FE-B488-41D6-8372-D84EF9DBCC78}" presName="composite2" presStyleCnt="0"/>
      <dgm:spPr/>
    </dgm:pt>
    <dgm:pt modelId="{184975CD-1984-46C3-A100-0915D1E36090}" type="pres">
      <dgm:prSet presAssocID="{A0F850FE-B488-41D6-8372-D84EF9DBCC78}" presName="background2" presStyleLbl="node2" presStyleIdx="0" presStyleCnt="3"/>
      <dgm:spPr/>
    </dgm:pt>
    <dgm:pt modelId="{44700BC9-22D8-4016-8B5A-A81FF9C3495E}" type="pres">
      <dgm:prSet presAssocID="{A0F850FE-B488-41D6-8372-D84EF9DBCC78}" presName="text2" presStyleLbl="fgAcc2" presStyleIdx="0" presStyleCnt="3" custScaleX="239816" custScaleY="73493">
        <dgm:presLayoutVars>
          <dgm:chPref val="3"/>
        </dgm:presLayoutVars>
      </dgm:prSet>
      <dgm:spPr/>
    </dgm:pt>
    <dgm:pt modelId="{28B7AB6D-88F9-4F4B-B6D5-EB0A32EA8EED}" type="pres">
      <dgm:prSet presAssocID="{A0F850FE-B488-41D6-8372-D84EF9DBCC78}" presName="hierChild3" presStyleCnt="0"/>
      <dgm:spPr/>
    </dgm:pt>
    <dgm:pt modelId="{34F559B4-2E56-4255-9A79-8F63BFA593DD}" type="pres">
      <dgm:prSet presAssocID="{85235770-BC63-45DC-843A-68B6A7721035}" presName="Name10" presStyleLbl="parChTrans1D2" presStyleIdx="1" presStyleCnt="3"/>
      <dgm:spPr/>
    </dgm:pt>
    <dgm:pt modelId="{29257B2F-A16A-481C-8501-6AEAB52C497C}" type="pres">
      <dgm:prSet presAssocID="{86342EB7-F5E2-452E-8CC1-495CEDDE41C8}" presName="hierRoot2" presStyleCnt="0"/>
      <dgm:spPr/>
    </dgm:pt>
    <dgm:pt modelId="{748307E8-DEC1-48E1-9D5D-0C30EBCE81FE}" type="pres">
      <dgm:prSet presAssocID="{86342EB7-F5E2-452E-8CC1-495CEDDE41C8}" presName="composite2" presStyleCnt="0"/>
      <dgm:spPr/>
    </dgm:pt>
    <dgm:pt modelId="{F4F1A189-A5FE-41AE-9F34-E6769B3C676D}" type="pres">
      <dgm:prSet presAssocID="{86342EB7-F5E2-452E-8CC1-495CEDDE41C8}" presName="background2" presStyleLbl="node2" presStyleIdx="1" presStyleCnt="3"/>
      <dgm:spPr/>
    </dgm:pt>
    <dgm:pt modelId="{1BAAC723-944F-44A3-81D2-E7C9AA2343CD}" type="pres">
      <dgm:prSet presAssocID="{86342EB7-F5E2-452E-8CC1-495CEDDE41C8}" presName="text2" presStyleLbl="fgAcc2" presStyleIdx="1" presStyleCnt="3" custScaleX="368410" custScaleY="186734" custLinFactNeighborX="47098" custLinFactNeighborY="36598">
        <dgm:presLayoutVars>
          <dgm:chPref val="3"/>
        </dgm:presLayoutVars>
      </dgm:prSet>
      <dgm:spPr/>
    </dgm:pt>
    <dgm:pt modelId="{969B0EFC-9C0E-4684-868E-7BDC114D8316}" type="pres">
      <dgm:prSet presAssocID="{86342EB7-F5E2-452E-8CC1-495CEDDE41C8}" presName="hierChild3" presStyleCnt="0"/>
      <dgm:spPr/>
    </dgm:pt>
    <dgm:pt modelId="{2AF1AFF2-9D09-4F67-90EE-97C6E20CDA38}" type="pres">
      <dgm:prSet presAssocID="{195AADEB-37A3-4FDD-BDEC-A414D1DEE1BE}" presName="Name17" presStyleLbl="parChTrans1D3" presStyleIdx="0" presStyleCnt="2"/>
      <dgm:spPr/>
    </dgm:pt>
    <dgm:pt modelId="{DC4729A6-CBEB-4D00-8583-53BAD4CA6D0F}" type="pres">
      <dgm:prSet presAssocID="{B820E744-BB37-4A55-88E6-1F8A6D13A1BA}" presName="hierRoot3" presStyleCnt="0"/>
      <dgm:spPr/>
    </dgm:pt>
    <dgm:pt modelId="{5F03FD42-D8F4-4D20-9508-534552491B83}" type="pres">
      <dgm:prSet presAssocID="{B820E744-BB37-4A55-88E6-1F8A6D13A1BA}" presName="composite3" presStyleCnt="0"/>
      <dgm:spPr/>
    </dgm:pt>
    <dgm:pt modelId="{B0827036-7F4C-477D-9398-AF720C4F1A76}" type="pres">
      <dgm:prSet presAssocID="{B820E744-BB37-4A55-88E6-1F8A6D13A1BA}" presName="background3" presStyleLbl="node3" presStyleIdx="0" presStyleCnt="2"/>
      <dgm:spPr/>
    </dgm:pt>
    <dgm:pt modelId="{DD391758-BCE1-4668-AFE2-5685AEEF1B70}" type="pres">
      <dgm:prSet presAssocID="{B820E744-BB37-4A55-88E6-1F8A6D13A1BA}" presName="text3" presStyleLbl="fgAcc3" presStyleIdx="0" presStyleCnt="2" custScaleX="610876" custScaleY="399554" custLinFactY="100000" custLinFactNeighborX="-70441" custLinFactNeighborY="111544">
        <dgm:presLayoutVars>
          <dgm:chPref val="3"/>
        </dgm:presLayoutVars>
      </dgm:prSet>
      <dgm:spPr/>
    </dgm:pt>
    <dgm:pt modelId="{3D5DAFC1-288D-41DB-8E6F-9EDC39C2896C}" type="pres">
      <dgm:prSet presAssocID="{B820E744-BB37-4A55-88E6-1F8A6D13A1BA}" presName="hierChild4" presStyleCnt="0"/>
      <dgm:spPr/>
    </dgm:pt>
    <dgm:pt modelId="{DB0A80F2-2DB9-4D5A-BA51-98F13653D547}" type="pres">
      <dgm:prSet presAssocID="{72F6EEFB-6CB5-4949-8B3C-B83B2581A6F5}" presName="Name10" presStyleLbl="parChTrans1D2" presStyleIdx="2" presStyleCnt="3"/>
      <dgm:spPr/>
    </dgm:pt>
    <dgm:pt modelId="{3E371646-0EB2-4FC1-B9BF-9E32AB0D5F4B}" type="pres">
      <dgm:prSet presAssocID="{AF3D44BE-643A-4E0B-AE24-F104125C96C8}" presName="hierRoot2" presStyleCnt="0"/>
      <dgm:spPr/>
    </dgm:pt>
    <dgm:pt modelId="{ECF397F8-1248-4431-B37F-A5CCB88928F3}" type="pres">
      <dgm:prSet presAssocID="{AF3D44BE-643A-4E0B-AE24-F104125C96C8}" presName="composite2" presStyleCnt="0"/>
      <dgm:spPr/>
    </dgm:pt>
    <dgm:pt modelId="{D8078215-7442-43CA-94D1-0CFD83B9FBC2}" type="pres">
      <dgm:prSet presAssocID="{AF3D44BE-643A-4E0B-AE24-F104125C96C8}" presName="background2" presStyleLbl="node2" presStyleIdx="2" presStyleCnt="3"/>
      <dgm:spPr/>
    </dgm:pt>
    <dgm:pt modelId="{641B8727-C2A8-43DE-AAF8-F202794FD70A}" type="pres">
      <dgm:prSet presAssocID="{AF3D44BE-643A-4E0B-AE24-F104125C96C8}" presName="text2" presStyleLbl="fgAcc2" presStyleIdx="2" presStyleCnt="3" custScaleX="447091" custScaleY="133572">
        <dgm:presLayoutVars>
          <dgm:chPref val="3"/>
        </dgm:presLayoutVars>
      </dgm:prSet>
      <dgm:spPr/>
    </dgm:pt>
    <dgm:pt modelId="{53B73103-E19E-430E-89A3-DDB7C8C2CA49}" type="pres">
      <dgm:prSet presAssocID="{AF3D44BE-643A-4E0B-AE24-F104125C96C8}" presName="hierChild3" presStyleCnt="0"/>
      <dgm:spPr/>
    </dgm:pt>
    <dgm:pt modelId="{C0F9CFAE-8D2E-4819-B666-80BC82312B3F}" type="pres">
      <dgm:prSet presAssocID="{AF2C1E7C-79EE-4342-8C4D-9BB3A1778D7B}" presName="Name17" presStyleLbl="parChTrans1D3" presStyleIdx="1" presStyleCnt="2"/>
      <dgm:spPr/>
    </dgm:pt>
    <dgm:pt modelId="{55CB1966-5156-43FF-B0ED-C2248A80118D}" type="pres">
      <dgm:prSet presAssocID="{18CB42D2-280F-4286-B51B-BF1F0AD80AD6}" presName="hierRoot3" presStyleCnt="0"/>
      <dgm:spPr/>
    </dgm:pt>
    <dgm:pt modelId="{01142F6D-9F0F-4E3D-8D6E-87DB977CE5FF}" type="pres">
      <dgm:prSet presAssocID="{18CB42D2-280F-4286-B51B-BF1F0AD80AD6}" presName="composite3" presStyleCnt="0"/>
      <dgm:spPr/>
    </dgm:pt>
    <dgm:pt modelId="{6B035117-214C-48DB-8946-D1E41963A284}" type="pres">
      <dgm:prSet presAssocID="{18CB42D2-280F-4286-B51B-BF1F0AD80AD6}" presName="background3" presStyleLbl="node3" presStyleIdx="1" presStyleCnt="2"/>
      <dgm:spPr/>
    </dgm:pt>
    <dgm:pt modelId="{0512EF96-8460-450B-9C48-7B4FD8B03421}" type="pres">
      <dgm:prSet presAssocID="{18CB42D2-280F-4286-B51B-BF1F0AD80AD6}" presName="text3" presStyleLbl="fgAcc3" presStyleIdx="1" presStyleCnt="2" custScaleX="727770" custScaleY="737483" custLinFactNeighborX="-22603" custLinFactNeighborY="18354">
        <dgm:presLayoutVars>
          <dgm:chPref val="3"/>
        </dgm:presLayoutVars>
      </dgm:prSet>
      <dgm:spPr/>
    </dgm:pt>
    <dgm:pt modelId="{212D7DDD-7D7A-4EC7-9AC2-053643DF92AC}" type="pres">
      <dgm:prSet presAssocID="{18CB42D2-280F-4286-B51B-BF1F0AD80AD6}" presName="hierChild4" presStyleCnt="0"/>
      <dgm:spPr/>
    </dgm:pt>
  </dgm:ptLst>
  <dgm:cxnLst>
    <dgm:cxn modelId="{E784EE00-613C-4617-A10C-6119046A4FBC}" type="presOf" srcId="{86342EB7-F5E2-452E-8CC1-495CEDDE41C8}" destId="{1BAAC723-944F-44A3-81D2-E7C9AA2343CD}" srcOrd="0" destOrd="0" presId="urn:microsoft.com/office/officeart/2005/8/layout/hierarchy1"/>
    <dgm:cxn modelId="{880C6E07-6CB0-40B8-9F66-0EC3098DFE7D}" type="presOf" srcId="{195AADEB-37A3-4FDD-BDEC-A414D1DEE1BE}" destId="{2AF1AFF2-9D09-4F67-90EE-97C6E20CDA38}" srcOrd="0" destOrd="0" presId="urn:microsoft.com/office/officeart/2005/8/layout/hierarchy1"/>
    <dgm:cxn modelId="{EC294725-E12D-40F8-A284-CD918EF65B81}" type="presOf" srcId="{18CB42D2-280F-4286-B51B-BF1F0AD80AD6}" destId="{0512EF96-8460-450B-9C48-7B4FD8B03421}" srcOrd="0" destOrd="0" presId="urn:microsoft.com/office/officeart/2005/8/layout/hierarchy1"/>
    <dgm:cxn modelId="{DCDE2C3B-E96B-47B7-9459-DC442ED25697}" srcId="{CF90E119-08B9-4CA8-BCA7-6172AFC381B3}" destId="{AF3D44BE-643A-4E0B-AE24-F104125C96C8}" srcOrd="2" destOrd="0" parTransId="{72F6EEFB-6CB5-4949-8B3C-B83B2581A6F5}" sibTransId="{22C508AA-E0E3-49FA-AC63-FC99F147E76D}"/>
    <dgm:cxn modelId="{4F943649-F8FB-4429-9F10-044BA0515CE9}" type="presOf" srcId="{72F6EEFB-6CB5-4949-8B3C-B83B2581A6F5}" destId="{DB0A80F2-2DB9-4D5A-BA51-98F13653D547}" srcOrd="0" destOrd="0" presId="urn:microsoft.com/office/officeart/2005/8/layout/hierarchy1"/>
    <dgm:cxn modelId="{FDAF026C-2790-4B5F-88AD-AB9546F69EB1}" type="presOf" srcId="{AF3D44BE-643A-4E0B-AE24-F104125C96C8}" destId="{641B8727-C2A8-43DE-AAF8-F202794FD70A}" srcOrd="0" destOrd="0" presId="urn:microsoft.com/office/officeart/2005/8/layout/hierarchy1"/>
    <dgm:cxn modelId="{9E59E056-9CB4-4A5E-87FF-27C523AA00EA}" srcId="{AF3D44BE-643A-4E0B-AE24-F104125C96C8}" destId="{18CB42D2-280F-4286-B51B-BF1F0AD80AD6}" srcOrd="0" destOrd="0" parTransId="{AF2C1E7C-79EE-4342-8C4D-9BB3A1778D7B}" sibTransId="{6164085A-6347-4BB3-92AC-C943527D6E42}"/>
    <dgm:cxn modelId="{E0451A78-4779-4218-8190-FE3C9322044A}" srcId="{86342EB7-F5E2-452E-8CC1-495CEDDE41C8}" destId="{B820E744-BB37-4A55-88E6-1F8A6D13A1BA}" srcOrd="0" destOrd="0" parTransId="{195AADEB-37A3-4FDD-BDEC-A414D1DEE1BE}" sibTransId="{CA5BA4BF-CD39-4ABD-A2CC-5CA3E4446130}"/>
    <dgm:cxn modelId="{632B135A-259E-444B-8AA6-DC743FC8184D}" type="presOf" srcId="{80310000-575A-4612-BA73-B18A527E604C}" destId="{BECA9CF7-E84F-430D-A0B6-A8883D33582F}" srcOrd="0" destOrd="0" presId="urn:microsoft.com/office/officeart/2005/8/layout/hierarchy1"/>
    <dgm:cxn modelId="{AE2F2090-47C8-4D96-90DF-B99F0CBD6E7B}" type="presOf" srcId="{CF90E119-08B9-4CA8-BCA7-6172AFC381B3}" destId="{4D81C43D-16F0-45DC-B0FE-9F8965D7F7E6}" srcOrd="0" destOrd="0" presId="urn:microsoft.com/office/officeart/2005/8/layout/hierarchy1"/>
    <dgm:cxn modelId="{59AB0CA3-E403-4F8D-A3A1-710785046C73}" type="presOf" srcId="{B820E744-BB37-4A55-88E6-1F8A6D13A1BA}" destId="{DD391758-BCE1-4668-AFE2-5685AEEF1B70}" srcOrd="0" destOrd="0" presId="urn:microsoft.com/office/officeart/2005/8/layout/hierarchy1"/>
    <dgm:cxn modelId="{7D421AAB-7305-4740-A30F-68524E268678}" type="presOf" srcId="{A0F850FE-B488-41D6-8372-D84EF9DBCC78}" destId="{44700BC9-22D8-4016-8B5A-A81FF9C3495E}" srcOrd="0" destOrd="0" presId="urn:microsoft.com/office/officeart/2005/8/layout/hierarchy1"/>
    <dgm:cxn modelId="{4D1B05B5-25D6-48E9-9BD6-4C2E1A7E48AB}" srcId="{CF90E119-08B9-4CA8-BCA7-6172AFC381B3}" destId="{86342EB7-F5E2-452E-8CC1-495CEDDE41C8}" srcOrd="1" destOrd="0" parTransId="{85235770-BC63-45DC-843A-68B6A7721035}" sibTransId="{5F381EA1-53CA-4C8E-9C32-6C49FD589864}"/>
    <dgm:cxn modelId="{CD0CEFC7-E9CB-4353-81D1-132F196A8BB5}" srcId="{80310000-575A-4612-BA73-B18A527E604C}" destId="{CF90E119-08B9-4CA8-BCA7-6172AFC381B3}" srcOrd="0" destOrd="0" parTransId="{14BF86C6-0F30-41D3-9419-88D29DE0E75F}" sibTransId="{D8AB052D-3FD4-46BC-8D8F-D24E8D10A0CB}"/>
    <dgm:cxn modelId="{377557C9-7287-4C92-87EB-4FFC80EA552A}" type="presOf" srcId="{AF2C1E7C-79EE-4342-8C4D-9BB3A1778D7B}" destId="{C0F9CFAE-8D2E-4819-B666-80BC82312B3F}" srcOrd="0" destOrd="0" presId="urn:microsoft.com/office/officeart/2005/8/layout/hierarchy1"/>
    <dgm:cxn modelId="{5134C4CF-1056-49CC-9C5F-FDA347925227}" type="presOf" srcId="{85235770-BC63-45DC-843A-68B6A7721035}" destId="{34F559B4-2E56-4255-9A79-8F63BFA593DD}" srcOrd="0" destOrd="0" presId="urn:microsoft.com/office/officeart/2005/8/layout/hierarchy1"/>
    <dgm:cxn modelId="{D278DBD1-0B77-4474-93A6-AE0AC67D5FDE}" srcId="{CF90E119-08B9-4CA8-BCA7-6172AFC381B3}" destId="{A0F850FE-B488-41D6-8372-D84EF9DBCC78}" srcOrd="0" destOrd="0" parTransId="{760DB17A-3A93-43C8-930A-AB4884349414}" sibTransId="{8B8A647B-3A91-4C1C-A374-E671B5F89881}"/>
    <dgm:cxn modelId="{FD442FD3-EAC6-4349-B66B-F713057F9FAD}" type="presOf" srcId="{760DB17A-3A93-43C8-930A-AB4884349414}" destId="{8E5F81BA-82FE-46B1-A91A-A0F35B6D40B2}" srcOrd="0" destOrd="0" presId="urn:microsoft.com/office/officeart/2005/8/layout/hierarchy1"/>
    <dgm:cxn modelId="{C23B5869-7CCD-414D-A177-B5883ABCFF39}" type="presParOf" srcId="{BECA9CF7-E84F-430D-A0B6-A8883D33582F}" destId="{0434CC6E-4F19-4362-8B1F-819673755B5B}" srcOrd="0" destOrd="0" presId="urn:microsoft.com/office/officeart/2005/8/layout/hierarchy1"/>
    <dgm:cxn modelId="{101B0AB7-7CED-401B-8257-FCAA0B1AFA36}" type="presParOf" srcId="{0434CC6E-4F19-4362-8B1F-819673755B5B}" destId="{66212E4B-1A2C-459D-88A6-303407EE488E}" srcOrd="0" destOrd="0" presId="urn:microsoft.com/office/officeart/2005/8/layout/hierarchy1"/>
    <dgm:cxn modelId="{EE131372-6DFF-4736-82A0-30B7B773CE7D}" type="presParOf" srcId="{66212E4B-1A2C-459D-88A6-303407EE488E}" destId="{82CB9EF4-89EC-4798-A3D9-92848A411866}" srcOrd="0" destOrd="0" presId="urn:microsoft.com/office/officeart/2005/8/layout/hierarchy1"/>
    <dgm:cxn modelId="{5B96B965-E798-49D2-A692-D8E30BBB64BE}" type="presParOf" srcId="{66212E4B-1A2C-459D-88A6-303407EE488E}" destId="{4D81C43D-16F0-45DC-B0FE-9F8965D7F7E6}" srcOrd="1" destOrd="0" presId="urn:microsoft.com/office/officeart/2005/8/layout/hierarchy1"/>
    <dgm:cxn modelId="{4F8BD37E-FF87-4E41-87B4-3616AFCDA956}" type="presParOf" srcId="{0434CC6E-4F19-4362-8B1F-819673755B5B}" destId="{802F3D2A-F513-4885-B5CF-F7E39B189243}" srcOrd="1" destOrd="0" presId="urn:microsoft.com/office/officeart/2005/8/layout/hierarchy1"/>
    <dgm:cxn modelId="{26C9F484-9BD3-4EED-8DD8-9C7D45B733CB}" type="presParOf" srcId="{802F3D2A-F513-4885-B5CF-F7E39B189243}" destId="{8E5F81BA-82FE-46B1-A91A-A0F35B6D40B2}" srcOrd="0" destOrd="0" presId="urn:microsoft.com/office/officeart/2005/8/layout/hierarchy1"/>
    <dgm:cxn modelId="{623DB110-DC0A-4B6D-9419-B3F66A11DC69}" type="presParOf" srcId="{802F3D2A-F513-4885-B5CF-F7E39B189243}" destId="{E14E9E49-22F9-4FC9-82F2-E496106115B1}" srcOrd="1" destOrd="0" presId="urn:microsoft.com/office/officeart/2005/8/layout/hierarchy1"/>
    <dgm:cxn modelId="{49A7F986-3A8D-4DFE-A46F-5F6A8224DE7E}" type="presParOf" srcId="{E14E9E49-22F9-4FC9-82F2-E496106115B1}" destId="{AF3DC294-9A34-4DD6-87AE-31F86BE3EEF8}" srcOrd="0" destOrd="0" presId="urn:microsoft.com/office/officeart/2005/8/layout/hierarchy1"/>
    <dgm:cxn modelId="{CC2ECD6C-8C7D-4F17-A136-981D831235DA}" type="presParOf" srcId="{AF3DC294-9A34-4DD6-87AE-31F86BE3EEF8}" destId="{184975CD-1984-46C3-A100-0915D1E36090}" srcOrd="0" destOrd="0" presId="urn:microsoft.com/office/officeart/2005/8/layout/hierarchy1"/>
    <dgm:cxn modelId="{843C9337-87F4-4620-A3EB-010D5A82CE09}" type="presParOf" srcId="{AF3DC294-9A34-4DD6-87AE-31F86BE3EEF8}" destId="{44700BC9-22D8-4016-8B5A-A81FF9C3495E}" srcOrd="1" destOrd="0" presId="urn:microsoft.com/office/officeart/2005/8/layout/hierarchy1"/>
    <dgm:cxn modelId="{44AB38D9-1124-4447-B01E-B720043EDE15}" type="presParOf" srcId="{E14E9E49-22F9-4FC9-82F2-E496106115B1}" destId="{28B7AB6D-88F9-4F4B-B6D5-EB0A32EA8EED}" srcOrd="1" destOrd="0" presId="urn:microsoft.com/office/officeart/2005/8/layout/hierarchy1"/>
    <dgm:cxn modelId="{43EA3B52-DD18-48B5-B4AF-2E6BBAC936BF}" type="presParOf" srcId="{802F3D2A-F513-4885-B5CF-F7E39B189243}" destId="{34F559B4-2E56-4255-9A79-8F63BFA593DD}" srcOrd="2" destOrd="0" presId="urn:microsoft.com/office/officeart/2005/8/layout/hierarchy1"/>
    <dgm:cxn modelId="{940B7126-BADF-41EF-8C0F-10FC248E1FE6}" type="presParOf" srcId="{802F3D2A-F513-4885-B5CF-F7E39B189243}" destId="{29257B2F-A16A-481C-8501-6AEAB52C497C}" srcOrd="3" destOrd="0" presId="urn:microsoft.com/office/officeart/2005/8/layout/hierarchy1"/>
    <dgm:cxn modelId="{983C5BF6-73CF-4E69-8E1D-B5C8438FBBA2}" type="presParOf" srcId="{29257B2F-A16A-481C-8501-6AEAB52C497C}" destId="{748307E8-DEC1-48E1-9D5D-0C30EBCE81FE}" srcOrd="0" destOrd="0" presId="urn:microsoft.com/office/officeart/2005/8/layout/hierarchy1"/>
    <dgm:cxn modelId="{DBDB4ABE-C0DC-49FE-B82B-BD1AF4DC9B1A}" type="presParOf" srcId="{748307E8-DEC1-48E1-9D5D-0C30EBCE81FE}" destId="{F4F1A189-A5FE-41AE-9F34-E6769B3C676D}" srcOrd="0" destOrd="0" presId="urn:microsoft.com/office/officeart/2005/8/layout/hierarchy1"/>
    <dgm:cxn modelId="{4EA497BD-3773-4FDA-AA7F-579CD39BBBF1}" type="presParOf" srcId="{748307E8-DEC1-48E1-9D5D-0C30EBCE81FE}" destId="{1BAAC723-944F-44A3-81D2-E7C9AA2343CD}" srcOrd="1" destOrd="0" presId="urn:microsoft.com/office/officeart/2005/8/layout/hierarchy1"/>
    <dgm:cxn modelId="{51F1D7B3-32A1-44A2-B84E-5F4C03032792}" type="presParOf" srcId="{29257B2F-A16A-481C-8501-6AEAB52C497C}" destId="{969B0EFC-9C0E-4684-868E-7BDC114D8316}" srcOrd="1" destOrd="0" presId="urn:microsoft.com/office/officeart/2005/8/layout/hierarchy1"/>
    <dgm:cxn modelId="{7EAD1996-E4D6-4A0B-9122-89C30D67E3BF}" type="presParOf" srcId="{969B0EFC-9C0E-4684-868E-7BDC114D8316}" destId="{2AF1AFF2-9D09-4F67-90EE-97C6E20CDA38}" srcOrd="0" destOrd="0" presId="urn:microsoft.com/office/officeart/2005/8/layout/hierarchy1"/>
    <dgm:cxn modelId="{8F6A11FD-8A71-4543-B89F-35E425FAF849}" type="presParOf" srcId="{969B0EFC-9C0E-4684-868E-7BDC114D8316}" destId="{DC4729A6-CBEB-4D00-8583-53BAD4CA6D0F}" srcOrd="1" destOrd="0" presId="urn:microsoft.com/office/officeart/2005/8/layout/hierarchy1"/>
    <dgm:cxn modelId="{8606DB27-EA14-4F80-9452-4DF961C0218E}" type="presParOf" srcId="{DC4729A6-CBEB-4D00-8583-53BAD4CA6D0F}" destId="{5F03FD42-D8F4-4D20-9508-534552491B83}" srcOrd="0" destOrd="0" presId="urn:microsoft.com/office/officeart/2005/8/layout/hierarchy1"/>
    <dgm:cxn modelId="{B767B50D-2726-4BE2-BEC5-5F2AF34EFCD2}" type="presParOf" srcId="{5F03FD42-D8F4-4D20-9508-534552491B83}" destId="{B0827036-7F4C-477D-9398-AF720C4F1A76}" srcOrd="0" destOrd="0" presId="urn:microsoft.com/office/officeart/2005/8/layout/hierarchy1"/>
    <dgm:cxn modelId="{08B130C0-082D-4854-BABD-7464EA287F47}" type="presParOf" srcId="{5F03FD42-D8F4-4D20-9508-534552491B83}" destId="{DD391758-BCE1-4668-AFE2-5685AEEF1B70}" srcOrd="1" destOrd="0" presId="urn:microsoft.com/office/officeart/2005/8/layout/hierarchy1"/>
    <dgm:cxn modelId="{173F0201-CC64-4B3C-9E47-ECFB9F26DF3F}" type="presParOf" srcId="{DC4729A6-CBEB-4D00-8583-53BAD4CA6D0F}" destId="{3D5DAFC1-288D-41DB-8E6F-9EDC39C2896C}" srcOrd="1" destOrd="0" presId="urn:microsoft.com/office/officeart/2005/8/layout/hierarchy1"/>
    <dgm:cxn modelId="{A87C5CB5-E4A6-410E-9953-5521AE84883D}" type="presParOf" srcId="{802F3D2A-F513-4885-B5CF-F7E39B189243}" destId="{DB0A80F2-2DB9-4D5A-BA51-98F13653D547}" srcOrd="4" destOrd="0" presId="urn:microsoft.com/office/officeart/2005/8/layout/hierarchy1"/>
    <dgm:cxn modelId="{AF3D96DE-DB41-416F-BADB-5432A9E5928C}" type="presParOf" srcId="{802F3D2A-F513-4885-B5CF-F7E39B189243}" destId="{3E371646-0EB2-4FC1-B9BF-9E32AB0D5F4B}" srcOrd="5" destOrd="0" presId="urn:microsoft.com/office/officeart/2005/8/layout/hierarchy1"/>
    <dgm:cxn modelId="{1A1F77DB-E68B-4BE8-A0A8-F6C9D438CA21}" type="presParOf" srcId="{3E371646-0EB2-4FC1-B9BF-9E32AB0D5F4B}" destId="{ECF397F8-1248-4431-B37F-A5CCB88928F3}" srcOrd="0" destOrd="0" presId="urn:microsoft.com/office/officeart/2005/8/layout/hierarchy1"/>
    <dgm:cxn modelId="{311800FF-F838-469D-80F2-115E058CA2AE}" type="presParOf" srcId="{ECF397F8-1248-4431-B37F-A5CCB88928F3}" destId="{D8078215-7442-43CA-94D1-0CFD83B9FBC2}" srcOrd="0" destOrd="0" presId="urn:microsoft.com/office/officeart/2005/8/layout/hierarchy1"/>
    <dgm:cxn modelId="{9508DD4F-7EF1-4714-96C5-87698C4FB89D}" type="presParOf" srcId="{ECF397F8-1248-4431-B37F-A5CCB88928F3}" destId="{641B8727-C2A8-43DE-AAF8-F202794FD70A}" srcOrd="1" destOrd="0" presId="urn:microsoft.com/office/officeart/2005/8/layout/hierarchy1"/>
    <dgm:cxn modelId="{98F6A1C8-F168-40E6-930A-A0964662F3C9}" type="presParOf" srcId="{3E371646-0EB2-4FC1-B9BF-9E32AB0D5F4B}" destId="{53B73103-E19E-430E-89A3-DDB7C8C2CA49}" srcOrd="1" destOrd="0" presId="urn:microsoft.com/office/officeart/2005/8/layout/hierarchy1"/>
    <dgm:cxn modelId="{6906228E-9112-442D-AD88-503081B8A0A3}" type="presParOf" srcId="{53B73103-E19E-430E-89A3-DDB7C8C2CA49}" destId="{C0F9CFAE-8D2E-4819-B666-80BC82312B3F}" srcOrd="0" destOrd="0" presId="urn:microsoft.com/office/officeart/2005/8/layout/hierarchy1"/>
    <dgm:cxn modelId="{D1298F34-C19C-4851-947B-D2F6AD140865}" type="presParOf" srcId="{53B73103-E19E-430E-89A3-DDB7C8C2CA49}" destId="{55CB1966-5156-43FF-B0ED-C2248A80118D}" srcOrd="1" destOrd="0" presId="urn:microsoft.com/office/officeart/2005/8/layout/hierarchy1"/>
    <dgm:cxn modelId="{ADC49A23-27D8-4FDF-B95A-5DDCF38CD961}" type="presParOf" srcId="{55CB1966-5156-43FF-B0ED-C2248A80118D}" destId="{01142F6D-9F0F-4E3D-8D6E-87DB977CE5FF}" srcOrd="0" destOrd="0" presId="urn:microsoft.com/office/officeart/2005/8/layout/hierarchy1"/>
    <dgm:cxn modelId="{C69430EA-B3E7-4BA7-8F76-2F494C43DEA7}" type="presParOf" srcId="{01142F6D-9F0F-4E3D-8D6E-87DB977CE5FF}" destId="{6B035117-214C-48DB-8946-D1E41963A284}" srcOrd="0" destOrd="0" presId="urn:microsoft.com/office/officeart/2005/8/layout/hierarchy1"/>
    <dgm:cxn modelId="{12D340C4-AB42-440B-AE5F-F01CB3059E25}" type="presParOf" srcId="{01142F6D-9F0F-4E3D-8D6E-87DB977CE5FF}" destId="{0512EF96-8460-450B-9C48-7B4FD8B03421}" srcOrd="1" destOrd="0" presId="urn:microsoft.com/office/officeart/2005/8/layout/hierarchy1"/>
    <dgm:cxn modelId="{085739BA-1764-4D7D-ABB7-711091721965}" type="presParOf" srcId="{55CB1966-5156-43FF-B0ED-C2248A80118D}" destId="{212D7DDD-7D7A-4EC7-9AC2-053643DF92A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F9CFAE-8D2E-4819-B666-80BC82312B3F}">
      <dsp:nvSpPr>
        <dsp:cNvPr id="0" name=""/>
        <dsp:cNvSpPr/>
      </dsp:nvSpPr>
      <dsp:spPr>
        <a:xfrm>
          <a:off x="6430461" y="1181053"/>
          <a:ext cx="123608" cy="160663"/>
        </a:xfrm>
        <a:custGeom>
          <a:avLst/>
          <a:gdLst/>
          <a:ahLst/>
          <a:cxnLst/>
          <a:rect l="0" t="0" r="0" b="0"/>
          <a:pathLst>
            <a:path>
              <a:moveTo>
                <a:pt x="123608" y="0"/>
              </a:moveTo>
              <a:lnTo>
                <a:pt x="123608" y="110001"/>
              </a:lnTo>
              <a:lnTo>
                <a:pt x="0" y="110001"/>
              </a:lnTo>
              <a:lnTo>
                <a:pt x="0" y="1606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0A80F2-2DB9-4D5A-BA51-98F13653D547}">
      <dsp:nvSpPr>
        <dsp:cNvPr id="0" name=""/>
        <dsp:cNvSpPr/>
      </dsp:nvSpPr>
      <dsp:spPr>
        <a:xfrm>
          <a:off x="4152197" y="498821"/>
          <a:ext cx="2401873" cy="2183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727"/>
              </a:lnTo>
              <a:lnTo>
                <a:pt x="2401873" y="167727"/>
              </a:lnTo>
              <a:lnTo>
                <a:pt x="2401873" y="2183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F1AFF2-9D09-4F67-90EE-97C6E20CDA38}">
      <dsp:nvSpPr>
        <dsp:cNvPr id="0" name=""/>
        <dsp:cNvSpPr/>
      </dsp:nvSpPr>
      <dsp:spPr>
        <a:xfrm>
          <a:off x="2387004" y="1492756"/>
          <a:ext cx="642784" cy="766568"/>
        </a:xfrm>
        <a:custGeom>
          <a:avLst/>
          <a:gdLst/>
          <a:ahLst/>
          <a:cxnLst/>
          <a:rect l="0" t="0" r="0" b="0"/>
          <a:pathLst>
            <a:path>
              <a:moveTo>
                <a:pt x="642784" y="0"/>
              </a:moveTo>
              <a:lnTo>
                <a:pt x="642784" y="715907"/>
              </a:lnTo>
              <a:lnTo>
                <a:pt x="0" y="715907"/>
              </a:lnTo>
              <a:lnTo>
                <a:pt x="0" y="76656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F559B4-2E56-4255-9A79-8F63BFA593DD}">
      <dsp:nvSpPr>
        <dsp:cNvPr id="0" name=""/>
        <dsp:cNvSpPr/>
      </dsp:nvSpPr>
      <dsp:spPr>
        <a:xfrm>
          <a:off x="3029788" y="498821"/>
          <a:ext cx="1122408" cy="345479"/>
        </a:xfrm>
        <a:custGeom>
          <a:avLst/>
          <a:gdLst/>
          <a:ahLst/>
          <a:cxnLst/>
          <a:rect l="0" t="0" r="0" b="0"/>
          <a:pathLst>
            <a:path>
              <a:moveTo>
                <a:pt x="1122408" y="0"/>
              </a:moveTo>
              <a:lnTo>
                <a:pt x="1122408" y="294817"/>
              </a:lnTo>
              <a:lnTo>
                <a:pt x="0" y="294817"/>
              </a:lnTo>
              <a:lnTo>
                <a:pt x="0" y="34547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5F81BA-82FE-46B1-A91A-A0F35B6D40B2}">
      <dsp:nvSpPr>
        <dsp:cNvPr id="0" name=""/>
        <dsp:cNvSpPr/>
      </dsp:nvSpPr>
      <dsp:spPr>
        <a:xfrm>
          <a:off x="987597" y="498821"/>
          <a:ext cx="3164599" cy="218388"/>
        </a:xfrm>
        <a:custGeom>
          <a:avLst/>
          <a:gdLst/>
          <a:ahLst/>
          <a:cxnLst/>
          <a:rect l="0" t="0" r="0" b="0"/>
          <a:pathLst>
            <a:path>
              <a:moveTo>
                <a:pt x="3164599" y="0"/>
              </a:moveTo>
              <a:lnTo>
                <a:pt x="3164599" y="167727"/>
              </a:lnTo>
              <a:lnTo>
                <a:pt x="0" y="167727"/>
              </a:lnTo>
              <a:lnTo>
                <a:pt x="0" y="2183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B9EF4-89EC-4798-A3D9-92848A411866}">
      <dsp:nvSpPr>
        <dsp:cNvPr id="0" name=""/>
        <dsp:cNvSpPr/>
      </dsp:nvSpPr>
      <dsp:spPr>
        <a:xfrm>
          <a:off x="2222086" y="-57725"/>
          <a:ext cx="3860222" cy="5565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81C43D-16F0-45DC-B0FE-9F8965D7F7E6}">
      <dsp:nvSpPr>
        <dsp:cNvPr id="0" name=""/>
        <dsp:cNvSpPr/>
      </dsp:nvSpPr>
      <dsp:spPr>
        <a:xfrm>
          <a:off x="2282849" y="0"/>
          <a:ext cx="3860222" cy="5565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Формы проведения ИС-9</a:t>
          </a:r>
        </a:p>
      </dsp:txBody>
      <dsp:txXfrm>
        <a:off x="2299150" y="16301"/>
        <a:ext cx="3827620" cy="523944"/>
      </dsp:txXfrm>
    </dsp:sp>
    <dsp:sp modelId="{184975CD-1984-46C3-A100-0915D1E36090}">
      <dsp:nvSpPr>
        <dsp:cNvPr id="0" name=""/>
        <dsp:cNvSpPr/>
      </dsp:nvSpPr>
      <dsp:spPr>
        <a:xfrm>
          <a:off x="331858" y="717209"/>
          <a:ext cx="1311479" cy="2552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00BC9-22D8-4016-8B5A-A81FF9C3495E}">
      <dsp:nvSpPr>
        <dsp:cNvPr id="0" name=""/>
        <dsp:cNvSpPr/>
      </dsp:nvSpPr>
      <dsp:spPr>
        <a:xfrm>
          <a:off x="392621" y="774934"/>
          <a:ext cx="1311479" cy="2552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УСТНАЯ</a:t>
          </a:r>
        </a:p>
      </dsp:txBody>
      <dsp:txXfrm>
        <a:off x="400096" y="782409"/>
        <a:ext cx="1296529" cy="240263"/>
      </dsp:txXfrm>
    </dsp:sp>
    <dsp:sp modelId="{F4F1A189-A5FE-41AE-9F34-E6769B3C676D}">
      <dsp:nvSpPr>
        <dsp:cNvPr id="0" name=""/>
        <dsp:cNvSpPr/>
      </dsp:nvSpPr>
      <dsp:spPr>
        <a:xfrm>
          <a:off x="2022428" y="844300"/>
          <a:ext cx="2014720" cy="6484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AAC723-944F-44A3-81D2-E7C9AA2343CD}">
      <dsp:nvSpPr>
        <dsp:cNvPr id="0" name=""/>
        <dsp:cNvSpPr/>
      </dsp:nvSpPr>
      <dsp:spPr>
        <a:xfrm>
          <a:off x="2083191" y="902025"/>
          <a:ext cx="2014720" cy="64845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ПИСЬМЕННАЯ</a:t>
          </a:r>
        </a:p>
      </dsp:txBody>
      <dsp:txXfrm>
        <a:off x="2102184" y="921018"/>
        <a:ext cx="1976734" cy="610469"/>
      </dsp:txXfrm>
    </dsp:sp>
    <dsp:sp modelId="{B0827036-7F4C-477D-9398-AF720C4F1A76}">
      <dsp:nvSpPr>
        <dsp:cNvPr id="0" name=""/>
        <dsp:cNvSpPr/>
      </dsp:nvSpPr>
      <dsp:spPr>
        <a:xfrm>
          <a:off x="716658" y="2259324"/>
          <a:ext cx="3340691" cy="13874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91758-BCE1-4668-AFE2-5685AEEF1B70}">
      <dsp:nvSpPr>
        <dsp:cNvPr id="0" name=""/>
        <dsp:cNvSpPr/>
      </dsp:nvSpPr>
      <dsp:spPr>
        <a:xfrm>
          <a:off x="777421" y="2317049"/>
          <a:ext cx="3340691" cy="13874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п. 6.7. Рекомендации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участники  с ОВЗ по решению ПМПК;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письменная форма работы оформляется на черновиках</a:t>
          </a:r>
        </a:p>
      </dsp:txBody>
      <dsp:txXfrm>
        <a:off x="818059" y="2357687"/>
        <a:ext cx="3259415" cy="1306222"/>
      </dsp:txXfrm>
    </dsp:sp>
    <dsp:sp modelId="{D8078215-7442-43CA-94D1-0CFD83B9FBC2}">
      <dsp:nvSpPr>
        <dsp:cNvPr id="0" name=""/>
        <dsp:cNvSpPr/>
      </dsp:nvSpPr>
      <dsp:spPr>
        <a:xfrm>
          <a:off x="5331569" y="717209"/>
          <a:ext cx="2445001" cy="4638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1B8727-C2A8-43DE-AAF8-F202794FD70A}">
      <dsp:nvSpPr>
        <dsp:cNvPr id="0" name=""/>
        <dsp:cNvSpPr/>
      </dsp:nvSpPr>
      <dsp:spPr>
        <a:xfrm>
          <a:off x="5392332" y="774934"/>
          <a:ext cx="2445001" cy="4638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ДИСТАНЦИОННАЯ</a:t>
          </a:r>
        </a:p>
      </dsp:txBody>
      <dsp:txXfrm>
        <a:off x="5405918" y="788520"/>
        <a:ext cx="2417829" cy="436672"/>
      </dsp:txXfrm>
    </dsp:sp>
    <dsp:sp modelId="{6B035117-214C-48DB-8946-D1E41963A284}">
      <dsp:nvSpPr>
        <dsp:cNvPr id="0" name=""/>
        <dsp:cNvSpPr/>
      </dsp:nvSpPr>
      <dsp:spPr>
        <a:xfrm>
          <a:off x="4440487" y="1341717"/>
          <a:ext cx="3979948" cy="25609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12EF96-8460-450B-9C48-7B4FD8B03421}">
      <dsp:nvSpPr>
        <dsp:cNvPr id="0" name=""/>
        <dsp:cNvSpPr/>
      </dsp:nvSpPr>
      <dsp:spPr>
        <a:xfrm>
          <a:off x="4501250" y="1399442"/>
          <a:ext cx="3979948" cy="25609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п.11.Рекомендации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если осваивает ООП в дистанционной форме;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если обучается на дому, в медучреждениях;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если карантин;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 если у участника с ОВЗ есть другие объективные причины и пр.</a:t>
          </a:r>
        </a:p>
      </dsp:txBody>
      <dsp:txXfrm>
        <a:off x="4576259" y="1474451"/>
        <a:ext cx="3829930" cy="2410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0.07965</cdr:x>
      <cdr:y>0.33684</cdr:y>
    </cdr:from>
    <cdr:to>
      <cdr:x>0.07965</cdr:x>
      <cdr:y>0.33684</cdr:y>
    </cdr:to>
    <cdr:cxnSp macro="">
      <cdr:nvCxnSpPr>
        <cdr:cNvPr id="3" name="Прямая соединительная линия 2">
          <a:extLst xmlns:a="http://schemas.openxmlformats.org/drawingml/2006/main">
            <a:ext uri="{FF2B5EF4-FFF2-40B4-BE49-F238E27FC236}">
              <a16:creationId xmlns:a16="http://schemas.microsoft.com/office/drawing/2014/main" id="{A2C44A54-2354-4238-A5B4-6E9A3445D2F7}"/>
            </a:ext>
          </a:extLst>
        </cdr:cNvPr>
        <cdr:cNvCxnSpPr/>
      </cdr:nvCxnSpPr>
      <cdr:spPr>
        <a:xfrm xmlns:a="http://schemas.openxmlformats.org/drawingml/2006/main">
          <a:off x="648072" y="1800200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7F53D-98B7-4F74-8E73-E269BB9A95A2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D49DA-E8C7-43CE-9E05-83450C65EF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54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FD49DA-E8C7-43CE-9E05-83450C65EF1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937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fipi.ru/oge/demoversii-specifikacii-kodifikatory#!/tab/173801626-4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fipi.ru/oge/demoversii-specifikacii-kodifikatory#!/tab/173801626-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vgapkro.ru/struktura-akademii/tsentry/rcoi/gia-9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fipi.ru/oge/demoversii-specifikacii-kodifikatory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8.xml"/><Relationship Id="rId3" Type="http://schemas.openxmlformats.org/officeDocument/2006/relationships/chart" Target="../charts/chart3.xml"/><Relationship Id="rId7" Type="http://schemas.openxmlformats.org/officeDocument/2006/relationships/chart" Target="../charts/chart7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6.xml"/><Relationship Id="rId11" Type="http://schemas.openxmlformats.org/officeDocument/2006/relationships/chart" Target="../charts/chart11.xml"/><Relationship Id="rId5" Type="http://schemas.openxmlformats.org/officeDocument/2006/relationships/chart" Target="../charts/chart5.xml"/><Relationship Id="rId10" Type="http://schemas.openxmlformats.org/officeDocument/2006/relationships/chart" Target="../charts/chart10.xml"/><Relationship Id="rId4" Type="http://schemas.openxmlformats.org/officeDocument/2006/relationships/chart" Target="../charts/chart4.xml"/><Relationship Id="rId9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564904"/>
            <a:ext cx="8280920" cy="16561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/>
              <a:t>Итоги проведения ИС-9 в 2024 году.</a:t>
            </a:r>
            <a:br>
              <a:rPr lang="ru-RU" sz="2800" dirty="0"/>
            </a:br>
            <a:r>
              <a:rPr lang="ru-RU" sz="2800" dirty="0"/>
              <a:t>Подготовка к проведению ИС-9 в 2025 году.  Изменения в КИМ ГИА-9 в 2025.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805264"/>
            <a:ext cx="6688832" cy="838944"/>
          </a:xfrm>
        </p:spPr>
        <p:txBody>
          <a:bodyPr>
            <a:noAutofit/>
          </a:bodyPr>
          <a:lstStyle/>
          <a:p>
            <a:pPr algn="r"/>
            <a:r>
              <a:rPr lang="ru-RU" sz="2000" dirty="0"/>
              <a:t> </a:t>
            </a:r>
            <a:r>
              <a:rPr lang="ru-RU" sz="2000" dirty="0">
                <a:solidFill>
                  <a:schemeClr val="tx1"/>
                </a:solidFill>
              </a:rPr>
              <a:t>М.А.Десятериченко, специалист по УМР НИ ЦОКО, 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д</a:t>
            </a:r>
            <a:r>
              <a:rPr lang="ru-RU" sz="1800">
                <a:solidFill>
                  <a:schemeClr val="tx1"/>
                </a:solidFill>
              </a:rPr>
              <a:t>оцент </a:t>
            </a:r>
            <a:r>
              <a:rPr lang="ru-RU" sz="1800" dirty="0">
                <a:solidFill>
                  <a:schemeClr val="tx1"/>
                </a:solidFill>
              </a:rPr>
              <a:t>Центра математического образования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27585" y="260648"/>
            <a:ext cx="8234956" cy="97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rgbClr val="666699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666699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666699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666699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666699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ГАУ ДПО «Волгоградская академия последипломного образования»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 Центр оценки качества образования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Региональный центр обработки информации</a:t>
            </a:r>
            <a:endParaRPr lang="en-US" alt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А у нас в феврале… (готовимся к итоговому собеседованию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17232"/>
            <a:ext cx="2035366" cy="114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771525" cy="1140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977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52F6B9A5-1A91-4D54-A666-7A42165C4FF5}" type="slidenum">
              <a:rPr lang="ru-RU" altLang="ru-RU" sz="1200" smtClean="0">
                <a:solidFill>
                  <a:srgbClr val="898989"/>
                </a:solidFill>
                <a:latin typeface="Arial" pitchFamily="34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200">
              <a:solidFill>
                <a:srgbClr val="898989"/>
              </a:solidFill>
              <a:latin typeface="Arial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88448" y="118332"/>
            <a:ext cx="8229600" cy="5023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ХИМИЯ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0F6CF46-C4D1-4489-96FE-B6D187FA8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404" y="641680"/>
            <a:ext cx="8856984" cy="228326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itchFamily="18" charset="0"/>
              </a:rPr>
              <a:t>Экзаменационная работа состоит из двух частей: </a:t>
            </a:r>
            <a:r>
              <a:rPr lang="ru-RU" sz="16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1 содержит 19 заданий с кратким ответом; Часть 2 содержит 4 задания: 3 задания с развёрнутым ответом и 1 задание предполагает выполнение реального химического эксперимента и оформление его результатов.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(Периодической системой химических элементов Д.И. Менделеева, таблицей растворимости солей, кислот и оснований в воде, электрохимическим рядом напряжений металлов) вшиты в  КИМ. </a:t>
            </a:r>
          </a:p>
          <a:p>
            <a:pPr algn="l"/>
            <a:r>
              <a:rPr lang="ru-RU" sz="16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пользоваться непрограммируемым калькулятором.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A2252F-099D-40E0-A00E-E875306BC181}"/>
              </a:ext>
            </a:extLst>
          </p:cNvPr>
          <p:cNvSpPr txBox="1"/>
          <p:nvPr/>
        </p:nvSpPr>
        <p:spPr>
          <a:xfrm>
            <a:off x="488448" y="2535546"/>
            <a:ext cx="7920880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l"/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уровню сложности: базовый – </a:t>
            </a:r>
            <a:r>
              <a:rPr lang="ru-RU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повышенный – </a:t>
            </a:r>
            <a:r>
              <a:rPr lang="ru-RU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высокий – </a:t>
            </a:r>
            <a:r>
              <a:rPr lang="ru-RU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BB76CE-3FD7-4FF4-93FF-1F3AD517D7E2}"/>
              </a:ext>
            </a:extLst>
          </p:cNvPr>
          <p:cNvSpPr txBox="1"/>
          <p:nvPr/>
        </p:nvSpPr>
        <p:spPr>
          <a:xfrm>
            <a:off x="109612" y="2924944"/>
            <a:ext cx="892477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НОВОЕ!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Изменена модель практического задания №23 с выполнением эксперимента.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провести </a:t>
            </a:r>
            <a:r>
              <a:rPr lang="ru-RU" sz="1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опыта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позволяющих распознать вещества в двух пробирках под номерами. Результаты выполнения задания оформляются в табличной форме.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задания оценивается </a:t>
            </a:r>
            <a:r>
              <a:rPr lang="ru-RU" sz="1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баллами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8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Новая роль </a:t>
            </a:r>
            <a:r>
              <a:rPr lang="ru-RU" sz="1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«специалист по проведению инструктажа и обеспечению лабораторных работ</a:t>
            </a:r>
            <a:r>
              <a:rPr lang="ru-RU" sz="1800" b="1" i="1" u="sng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0" u="none" strike="noStrike" baseline="0" dirty="0">
                <a:latin typeface="TimesNewRoman,Bold"/>
              </a:rPr>
              <a:t>Новая «Инструкция по проведению эксперимента» и «Инструкция по выполнению практического задания»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 экспертами в аудитории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выполнения опытов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2025г. не предусмотрено. НИЧЕГО не вносится в бланк ответов №1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число заданий уменьшено с 24 до 23: исключено задание №24.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заданий №21, 23.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первичный балл уменьшен с 40 до 38.</a:t>
            </a:r>
          </a:p>
        </p:txBody>
      </p:sp>
    </p:spTree>
    <p:extLst>
      <p:ext uri="{BB962C8B-B14F-4D97-AF65-F5344CB8AC3E}">
        <p14:creationId xmlns:p14="http://schemas.microsoft.com/office/powerpoint/2010/main" val="1604259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C9A1E1B-7CB0-4A51-8118-B585EA844553}"/>
              </a:ext>
            </a:extLst>
          </p:cNvPr>
          <p:cNvSpPr txBox="1"/>
          <p:nvPr/>
        </p:nvSpPr>
        <p:spPr>
          <a:xfrm>
            <a:off x="236727" y="764704"/>
            <a:ext cx="871296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AutoNum type="arabicParenR"/>
            </a:pPr>
            <a:r>
              <a:rPr lang="ru-RU" sz="1800" b="0" i="0" u="none" strike="noStrike" baseline="0" dirty="0">
                <a:latin typeface="TimesNewRoman"/>
              </a:rPr>
              <a:t>Проведение опытов только в условиях химической лаборатории, в соответствии с требованиям СанПиН к кабинетам химии.</a:t>
            </a:r>
          </a:p>
          <a:p>
            <a:pPr algn="just"/>
            <a:r>
              <a:rPr lang="ru-RU" sz="1800" b="0" i="0" u="none" strike="noStrike" baseline="0" dirty="0">
                <a:latin typeface="TimesNewRoman"/>
              </a:rPr>
              <a:t>2</a:t>
            </a:r>
            <a:r>
              <a:rPr lang="ru-RU" dirty="0">
                <a:latin typeface="TimesNewRoman"/>
              </a:rPr>
              <a:t>) Минимальный набор оборудования и реактивов для ППЭ: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NewRoman"/>
              </a:rPr>
              <a:t>набор оборудования для - в табл.6 Приложения 2 Спецификации по химии. (</a:t>
            </a:r>
            <a:r>
              <a:rPr lang="en-US" dirty="0">
                <a:latin typeface="TimesNewRoman"/>
                <a:hlinkClick r:id="rId2"/>
              </a:rPr>
              <a:t>https://fipi.ru/oge/demoversii-specifikacii-kodifikatory#!/tab/173801626-4</a:t>
            </a:r>
            <a:r>
              <a:rPr lang="ru-RU" dirty="0">
                <a:latin typeface="TimesNewRoman"/>
              </a:rPr>
              <a:t>)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NewRoman"/>
              </a:rPr>
              <a:t>перечень реактивов  для эксперимента (8 комплектов) - в табл.7,8 Приложения 2</a:t>
            </a:r>
          </a:p>
          <a:p>
            <a:pPr algn="just"/>
            <a:r>
              <a:rPr lang="ru-RU" dirty="0">
                <a:latin typeface="TimesNewRoman"/>
              </a:rPr>
              <a:t>3) На каждого участника нужно приготовить </a:t>
            </a:r>
            <a:r>
              <a:rPr lang="ru-RU" b="1" i="1" u="sng" dirty="0">
                <a:latin typeface="TimesNewRoman"/>
              </a:rPr>
              <a:t>индивидуальные комплекты </a:t>
            </a:r>
            <a:r>
              <a:rPr lang="ru-RU" dirty="0">
                <a:latin typeface="TimesNewRoman"/>
              </a:rPr>
              <a:t>химических реактивов и оборудования по количеству участников. В 1 комплект входит: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NewRoman"/>
              </a:rPr>
              <a:t>набор из 5 реактивов (с учетом условия задания реактивы могут быть разными);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NewRoman"/>
              </a:rPr>
              <a:t>набор оборудования (одинаковый для всех участников) – табл. 5 </a:t>
            </a:r>
            <a:r>
              <a:rPr lang="ru-RU" sz="1800" b="0" i="0" u="none" strike="noStrike" baseline="0" dirty="0">
                <a:latin typeface="TimesNewRoman"/>
              </a:rPr>
              <a:t>Приложения 2 </a:t>
            </a:r>
          </a:p>
          <a:p>
            <a:pPr algn="just"/>
            <a:r>
              <a:rPr lang="ru-RU" i="1" dirty="0">
                <a:latin typeface="TimesNewRoman,Bold"/>
              </a:rPr>
              <a:t>Надписи на склянках с веществами должны полностью соответствовать перечню реактивов, который указан в условии задания.</a:t>
            </a:r>
            <a:endParaRPr lang="ru-RU" i="1" dirty="0"/>
          </a:p>
          <a:p>
            <a:r>
              <a:rPr lang="ru-RU" sz="1800" b="0" i="0" u="none" strike="noStrike" baseline="0" dirty="0">
                <a:latin typeface="TimesNewRoman"/>
              </a:rPr>
              <a:t>4</a:t>
            </a:r>
            <a:r>
              <a:rPr lang="ru-RU" dirty="0">
                <a:latin typeface="TimesNewRoman"/>
              </a:rPr>
              <a:t>) Подготовка индивидуальных комплектов участников и рабочих мест осуществляется в ППЭ специалистами, ответственными за подготовку индивидуальных комплектов (учителя химии, лаборанты).</a:t>
            </a:r>
          </a:p>
          <a:p>
            <a:pPr algn="l"/>
            <a:r>
              <a:rPr lang="ru-RU" dirty="0">
                <a:latin typeface="TimesNewRoman"/>
              </a:rPr>
              <a:t>5) Подготовка педагогов (специалистов по ТБ и обеспечению лабораторных работ и экспертов по оцениванию развернутых ответов). </a:t>
            </a:r>
          </a:p>
          <a:p>
            <a:pPr algn="l"/>
            <a:r>
              <a:rPr lang="ru-RU" sz="1800" b="0" i="0" u="none" strike="noStrike" baseline="0" dirty="0">
                <a:latin typeface="TimesNewRoman"/>
              </a:rPr>
              <a:t>6) Изучение новой «Инструкции по выполнению практического задания» специалистом по проведению инструктажа и обеспечению лабораторных работ (текст есть в КИМ участника и в Приложении 3 Спецификации)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C0A55C0-D750-43F0-99C6-E2D78DF6CC44}"/>
              </a:ext>
            </a:extLst>
          </p:cNvPr>
          <p:cNvSpPr/>
          <p:nvPr/>
        </p:nvSpPr>
        <p:spPr>
          <a:xfrm>
            <a:off x="209109" y="100099"/>
            <a:ext cx="8640960" cy="5769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NewRoman,Bold"/>
              </a:rPr>
              <a:t>Важные организационные моменты на этапе подготовки ППЭ к ОГЭ по химии</a:t>
            </a:r>
          </a:p>
        </p:txBody>
      </p:sp>
    </p:spTree>
    <p:extLst>
      <p:ext uri="{BB962C8B-B14F-4D97-AF65-F5344CB8AC3E}">
        <p14:creationId xmlns:p14="http://schemas.microsoft.com/office/powerpoint/2010/main" val="367667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52F6B9A5-1A91-4D54-A666-7A42165C4FF5}" type="slidenum">
              <a:rPr lang="ru-RU" altLang="ru-RU" sz="1200" smtClean="0">
                <a:solidFill>
                  <a:srgbClr val="898989"/>
                </a:solidFill>
                <a:latin typeface="Arial" pitchFamily="34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200">
              <a:solidFill>
                <a:srgbClr val="898989"/>
              </a:solidFill>
              <a:latin typeface="Arial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34511" y="61625"/>
            <a:ext cx="8229600" cy="4400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0F6CF46-C4D1-4489-96FE-B6D187FA8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4509370"/>
            <a:ext cx="8930470" cy="228975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НОВОЕ!</a:t>
            </a:r>
          </a:p>
          <a:p>
            <a:pPr>
              <a:buAutoNum type="arabicParenR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число заданий сокращено с 25 до 22. Удалено 3 задания (2 –повышенного и 1 базового уровня).</a:t>
            </a:r>
          </a:p>
          <a:p>
            <a:pPr>
              <a:buAutoNum type="arabicParenR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Удалены задания на распознавание формул.</a:t>
            </a:r>
          </a:p>
          <a:p>
            <a:pPr>
              <a:buAutoNum type="arabicParenR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 объём текста физ. содержания, к которому предлагается только одно задание. </a:t>
            </a:r>
          </a:p>
          <a:p>
            <a:pPr>
              <a:buAutoNum type="arabicParenR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первичный балл уменьшился с 45 до 39 баллов.</a:t>
            </a:r>
          </a:p>
          <a:p>
            <a:pPr>
              <a:buAutoNum type="arabicParenR"/>
            </a:pPr>
            <a:r>
              <a:rPr lang="ru-RU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выполнения задание №17 готовим </a:t>
            </a:r>
            <a:r>
              <a:rPr lang="ru-RU" sz="16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комплекты</a:t>
            </a:r>
            <a:r>
              <a:rPr lang="en-US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</a:t>
            </a:r>
            <a:r>
              <a:rPr lang="ru-RU" sz="1600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№ 1-4,№ 6</a:t>
            </a:r>
            <a:r>
              <a:rPr lang="ru-RU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 (Задания с использованием комплектов</a:t>
            </a:r>
            <a:r>
              <a:rPr lang="en-US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№ 5 и № 7 будут вводиться в КИМ ОГЭ в последующие годы.)</a:t>
            </a:r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id="{9DB9E449-050E-4D05-BDB5-96DA3AAC2388}"/>
              </a:ext>
            </a:extLst>
          </p:cNvPr>
          <p:cNvSpPr txBox="1">
            <a:spLocks/>
          </p:cNvSpPr>
          <p:nvPr/>
        </p:nvSpPr>
        <p:spPr>
          <a:xfrm>
            <a:off x="107504" y="501656"/>
            <a:ext cx="8928992" cy="400746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6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itchFamily="18" charset="0"/>
              </a:rPr>
              <a:t>Экзаменационная работа состоит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 25 заданий,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itchFamily="18" charset="0"/>
              </a:rPr>
              <a:t>из двух частей: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1 содержит 18 заданий с кратким ответом. Часть 2 содержит 7 заданий: 6 заданий с развёрнутым ответом и 1 задание  - эксперимент (№17). Задания по уровню сложности: базовый –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повышенный –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высокий –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Справочные материалы вшиты в  КИМ.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пользоваться непрограммируемым калькулятором.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 проводится в кабинетах физики, можно использовать другие кабинеты, отвечающие требованиям безопасного труда при выполнении эксперимента.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ППЭ готовятся индивидуальные комплекты для проведения задания №17 в соответствии номерами комплектов оборудования, которые будут использоваться на экзамене. Перечень оборудования в комплектах представлен в Приложении 2 Спецификации по физике. 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https://fipi.ru/oge/demoversii-specifikacii-kodifikatory#!/tab/173801626-3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экзамене в каждой аудитории присутствует специалист по проведению инструктажа и обеспечению лабораторных работ, который проводит инструктаж по ТБ. Примерная инструкция по технике безопасности приведена в Приложении 3 Спецификации по физике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Участнику, который выполняет задание №17 выдается дополнительный бланк №2 по физике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04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52F6B9A5-1A91-4D54-A666-7A42165C4FF5}" type="slidenum">
              <a:rPr lang="ru-RU" altLang="ru-RU" sz="1200" smtClean="0">
                <a:solidFill>
                  <a:srgbClr val="898989"/>
                </a:solidFill>
                <a:latin typeface="Arial" pitchFamily="34" charset="0"/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200">
              <a:solidFill>
                <a:srgbClr val="898989"/>
              </a:solidFill>
              <a:latin typeface="Arial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274638"/>
            <a:ext cx="8229600" cy="56207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ИНФОРМАТИКА в форме КОГЭ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0728"/>
            <a:ext cx="8568952" cy="120032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НОВОЕ! </a:t>
            </a:r>
          </a:p>
          <a:p>
            <a:pPr marL="342900" indent="-342900">
              <a:buAutoNum type="arabicParenR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количества заданий до 16: заданию №15 соответствует задание №15.1 из КИМ 2024 г., заданию №16 – задание №15.2 из КИМ 2024 г.</a:t>
            </a:r>
          </a:p>
          <a:p>
            <a:pPr marL="342900" indent="-342900">
              <a:buAutoNum type="arabicParenR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первичный балл увеличен с 19 до 21 балла.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8BFF199-E7D5-4323-BBC4-30E8789E24A7}"/>
              </a:ext>
            </a:extLst>
          </p:cNvPr>
          <p:cNvSpPr/>
          <p:nvPr/>
        </p:nvSpPr>
        <p:spPr>
          <a:xfrm>
            <a:off x="287524" y="2252767"/>
            <a:ext cx="8568952" cy="375487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itchFamily="18" charset="0"/>
              </a:rPr>
              <a:t>Экзаменационная работа состоит из двух частей:</a:t>
            </a:r>
          </a:p>
          <a:p>
            <a:pPr algn="just">
              <a:defRPr/>
            </a:pPr>
            <a:r>
              <a:rPr lang="ru-RU" b="1" u="sng" dirty="0">
                <a:latin typeface="Times New Roman" panose="02020603050405020304" pitchFamily="18" charset="0"/>
                <a:cs typeface="Times New Roman" pitchFamily="18" charset="0"/>
              </a:rPr>
              <a:t>Часть </a:t>
            </a:r>
            <a:r>
              <a:rPr lang="ru-RU" b="1" u="sng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itchFamily="18" charset="0"/>
              </a:rPr>
              <a:t> – 10 заданий  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с кратким ответом (задания </a:t>
            </a:r>
            <a:r>
              <a:rPr lang="ru-RU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itchFamily="18" charset="0"/>
              </a:rPr>
              <a:t>№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1-10)</a:t>
            </a:r>
          </a:p>
          <a:p>
            <a:pPr algn="just">
              <a:defRPr/>
            </a:pPr>
            <a:r>
              <a:rPr lang="ru-RU" b="1" u="sng" dirty="0">
                <a:latin typeface="Times New Roman" panose="02020603050405020304" pitchFamily="18" charset="0"/>
                <a:cs typeface="Times New Roman" pitchFamily="18" charset="0"/>
              </a:rPr>
              <a:t>Часть 2 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– предлагается </a:t>
            </a:r>
            <a:r>
              <a:rPr lang="ru-RU" i="1" dirty="0">
                <a:latin typeface="Times New Roman" panose="02020603050405020304" pitchFamily="18" charset="0"/>
                <a:cs typeface="Times New Roman" pitchFamily="18" charset="0"/>
              </a:rPr>
              <a:t>два комплекса заданий:</a:t>
            </a:r>
          </a:p>
          <a:p>
            <a:pPr algn="just">
              <a:defRPr/>
            </a:pPr>
            <a:r>
              <a:rPr lang="ru-RU" i="1" dirty="0">
                <a:latin typeface="Times New Roman" panose="02020603050405020304" pitchFamily="18" charset="0"/>
                <a:cs typeface="Times New Roman" pitchFamily="18" charset="0"/>
              </a:rPr>
              <a:t>Первый  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–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  2 задания  с кратким ответом (задания №11-12)</a:t>
            </a:r>
          </a:p>
          <a:p>
            <a:pPr algn="just">
              <a:defRPr/>
            </a:pPr>
            <a:r>
              <a:rPr lang="ru-RU" i="1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itchFamily="18" charset="0"/>
              </a:rPr>
              <a:t>Второй</a:t>
            </a:r>
            <a:r>
              <a:rPr lang="ru-RU" dirty="0">
                <a:latin typeface="Times New Roman" panose="02020603050405020304" pitchFamily="18" charset="0"/>
                <a:cs typeface="Times New Roman" pitchFamily="18" charset="0"/>
              </a:rPr>
              <a:t> – 4 задания с формированием отдельного файла (задания №13-16) </a:t>
            </a:r>
          </a:p>
          <a:p>
            <a:pPr algn="just"/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№13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альтернативное (для задания 13.1 необходима программа для работы с презентациями, для </a:t>
            </a:r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№13.2 необходим текстовый редактор)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адание №14 - программа для работы с электронными таблицами.</a:t>
            </a:r>
          </a:p>
          <a:p>
            <a:pPr algn="just"/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№15 предусматривает разработку алгоритма для исполнителя «Робот». Задание №16 предусматривает запись алгоритма на универсальном языке</a:t>
            </a:r>
          </a:p>
          <a:p>
            <a:pPr algn="just"/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программирования. </a:t>
            </a:r>
          </a:p>
          <a:p>
            <a:pPr algn="just"/>
            <a:r>
              <a:rPr lang="ru-RU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!!!В ППЭ НУЖНО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те ПО и их версии, на которых участник обучается в ОО (нужно изучить этот вопрос на уровне ОО и МСУ)</a:t>
            </a:r>
            <a:endParaRPr lang="ru-RU" b="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F3C7D8-F81C-4576-9A1F-EE851ED32B59}"/>
              </a:ext>
            </a:extLst>
          </p:cNvPr>
          <p:cNvSpPr txBox="1"/>
          <p:nvPr/>
        </p:nvSpPr>
        <p:spPr>
          <a:xfrm>
            <a:off x="341530" y="6214030"/>
            <a:ext cx="8532948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l"/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уровню сложности: базовый – </a:t>
            </a:r>
            <a:r>
              <a:rPr lang="ru-RU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повышенный – </a:t>
            </a:r>
            <a:r>
              <a:rPr lang="ru-RU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высокий – </a:t>
            </a:r>
            <a:r>
              <a:rPr lang="ru-RU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56068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116632"/>
            <a:ext cx="8229600" cy="49006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15813"/>
            <a:ext cx="8561728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Всего заданий </a:t>
            </a:r>
            <a:r>
              <a:rPr lang="ru-RU" dirty="0"/>
              <a:t>– </a:t>
            </a:r>
            <a:r>
              <a:rPr lang="ru-RU" b="1" dirty="0"/>
              <a:t>13.</a:t>
            </a:r>
            <a:r>
              <a:rPr lang="ru-RU" dirty="0"/>
              <a:t> Максимальный балл за работу – </a:t>
            </a:r>
            <a:r>
              <a:rPr lang="ru-RU" b="1" dirty="0"/>
              <a:t>37</a:t>
            </a:r>
            <a:r>
              <a:rPr lang="ru-RU" dirty="0"/>
              <a:t>.</a:t>
            </a:r>
          </a:p>
          <a:p>
            <a:pPr algn="ctr"/>
            <a:r>
              <a:rPr lang="ru-RU" b="1" dirty="0"/>
              <a:t>Экзаменационная работа состоит из трех частей</a:t>
            </a:r>
          </a:p>
          <a:p>
            <a:r>
              <a:rPr lang="ru-RU" dirty="0"/>
              <a:t>Задание №1– изложение (макс. 6 баллов),</a:t>
            </a:r>
          </a:p>
          <a:p>
            <a:r>
              <a:rPr lang="ru-RU" dirty="0"/>
              <a:t>Задания №2-12 – 11 заданий с кратким ответом (макс. 11 баллов);</a:t>
            </a:r>
          </a:p>
          <a:p>
            <a:r>
              <a:rPr lang="ru-RU" dirty="0"/>
              <a:t>Задание №13 -альтернативное 13.1, 13.2, 13.3 (макс.7 баллов)</a:t>
            </a:r>
          </a:p>
          <a:p>
            <a:r>
              <a:rPr lang="ru-RU" dirty="0"/>
              <a:t>Практическая грамотность и фактическая точности речи оценивается на основе написания изложения и сочинения (13 баллов)</a:t>
            </a:r>
          </a:p>
          <a:p>
            <a:r>
              <a:rPr lang="ru-RU" b="1" i="1" dirty="0"/>
              <a:t>По уровню сложности</a:t>
            </a:r>
            <a:r>
              <a:rPr lang="ru-RU" dirty="0"/>
              <a:t>: все задания базового уровня.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1126625-8223-4F61-886D-0A5138326AE6}"/>
              </a:ext>
            </a:extLst>
          </p:cNvPr>
          <p:cNvSpPr/>
          <p:nvPr/>
        </p:nvSpPr>
        <p:spPr>
          <a:xfrm>
            <a:off x="323528" y="2924138"/>
            <a:ext cx="8561728" cy="393386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FF0000"/>
                </a:solidFill>
                <a:latin typeface="TimesNewRoman"/>
              </a:rPr>
              <a:t>НОВОЕ!!!</a:t>
            </a:r>
            <a:endParaRPr lang="ru-RU" dirty="0"/>
          </a:p>
          <a:p>
            <a:pPr marL="342900" indent="-342900"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Корректировка формулировок заданий в сочинении (задание №13.1, 13.2, 13.3)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Изменены некоторые критерии оценивания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количества во баллов по грамотности и фактической точности речи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целом на 4 балла)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4 ) Максимальный балл за работу  увеличен до 37 баллов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Определены требования </a:t>
            </a:r>
            <a:r>
              <a:rPr lang="ru-RU" b="1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к орфографическому словарю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используемому на экзамене: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позволяет устанавливать нормативное написание слов;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включает не менее 15 000 слов;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издан не ранее 2009 года;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может содержать список имён, важнейшие орфографические правила.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Уменьшено (по аналогии с ЕГЭ) </a:t>
            </a:r>
            <a:r>
              <a:rPr lang="ru-RU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 10 до 8 количество баллов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расхождения между двумя экспертами для выхода работы на третью проверку</a:t>
            </a:r>
          </a:p>
        </p:txBody>
      </p:sp>
    </p:spTree>
    <p:extLst>
      <p:ext uri="{BB962C8B-B14F-4D97-AF65-F5344CB8AC3E}">
        <p14:creationId xmlns:p14="http://schemas.microsoft.com/office/powerpoint/2010/main" val="3584457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1313" y="277813"/>
            <a:ext cx="8597900" cy="5572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9132" y="997273"/>
            <a:ext cx="8702675" cy="169277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2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Экзаменационная работа состоит из двух частей:</a:t>
            </a:r>
          </a:p>
          <a:p>
            <a:pPr algn="just">
              <a:defRPr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2200" b="1" u="sng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– предлагается </a:t>
            </a:r>
            <a:r>
              <a:rPr lang="ru-RU" sz="2200" i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два комплекса заданий:</a:t>
            </a:r>
          </a:p>
          <a:p>
            <a:pPr algn="just">
              <a:defRPr/>
            </a:pPr>
            <a:r>
              <a:rPr lang="ru-RU" sz="2000" i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Первый 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анализ фрагмента текста: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задания: 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(1.1 или 1.2) 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(2.1 или 2.2).  </a:t>
            </a:r>
            <a:r>
              <a:rPr lang="ru-RU" sz="2000" i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анализ стихотворения,  басни: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задания: 3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( 3.1 или 3.2)  и 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 </a:t>
            </a:r>
          </a:p>
          <a:p>
            <a:pPr algn="just">
              <a:defRPr/>
            </a:pPr>
            <a:r>
              <a:rPr lang="ru-RU" sz="2000" b="1" u="sng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Часть 2 </a:t>
            </a:r>
            <a:r>
              <a:rPr lang="ru-RU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– предлагается на выбор </a:t>
            </a:r>
            <a:r>
              <a:rPr lang="ru-RU" sz="2000" i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000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тем сочинения (5.1-5.5)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5225370"/>
            <a:ext cx="5159301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Максимальный первичный балл за работу – 37.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602007"/>
              </p:ext>
            </p:extLst>
          </p:nvPr>
        </p:nvGraphicFramePr>
        <p:xfrm>
          <a:off x="297692" y="2855601"/>
          <a:ext cx="8702675" cy="236976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54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631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8256">
                <a:tc rowSpan="5">
                  <a:txBody>
                    <a:bodyPr/>
                    <a:lstStyle/>
                    <a:p>
                      <a:r>
                        <a:rPr lang="ru-RU" dirty="0"/>
                        <a:t>Часть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/>
                        <a:t>Задание №1-4.  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25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/>
                        <a:t>Задания 1.1 или 1.2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C00000"/>
                          </a:solidFill>
                        </a:rPr>
                        <a:t>4 балла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Базовый уровень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25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/>
                        <a:t>Задания 2.1</a:t>
                      </a:r>
                      <a:r>
                        <a:rPr lang="ru-RU" sz="1800" b="1" baseline="0" dirty="0"/>
                        <a:t> или 2.2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ru-RU" baseline="0" dirty="0">
                          <a:solidFill>
                            <a:srgbClr val="C00000"/>
                          </a:solidFill>
                        </a:rPr>
                        <a:t> баллов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Базовый уровень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256">
                <a:tc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/>
                        <a:t>Задания 3.1 или 3.2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C00000"/>
                          </a:solidFill>
                        </a:rPr>
                        <a:t>4 балла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Базовый уровень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8256">
                <a:tc vMerge="1"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/>
                        <a:t>Задание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C00000"/>
                          </a:solidFill>
                        </a:rPr>
                        <a:t>8 баллов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Повышенный уровень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9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/>
                        <a:t>Часть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/>
                        <a:t>Задание</a:t>
                      </a:r>
                      <a:r>
                        <a:rPr lang="ru-RU" sz="1800" b="1" baseline="0" dirty="0"/>
                        <a:t> 5</a:t>
                      </a:r>
                      <a:r>
                        <a:rPr lang="ru-RU" sz="1800" b="1" dirty="0"/>
                        <a:t>.1-5.4 (альтернативное)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ru-RU" baseline="0" dirty="0">
                          <a:solidFill>
                            <a:srgbClr val="C00000"/>
                          </a:solidFill>
                        </a:rPr>
                        <a:t> баллов</a:t>
                      </a:r>
                      <a:endParaRPr lang="ru-RU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Высокий уровень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1D8D519-31F2-44E7-9547-2AE63F9E2DB7}"/>
              </a:ext>
            </a:extLst>
          </p:cNvPr>
          <p:cNvSpPr txBox="1"/>
          <p:nvPr/>
        </p:nvSpPr>
        <p:spPr>
          <a:xfrm>
            <a:off x="450869" y="5656857"/>
            <a:ext cx="8153579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НОВОЕ!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Уточнены критерии оценивания выполнения заданий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Уточнены инструкции к экзаменационной работе и сочинению</a:t>
            </a:r>
          </a:p>
        </p:txBody>
      </p:sp>
    </p:spTree>
    <p:extLst>
      <p:ext uri="{BB962C8B-B14F-4D97-AF65-F5344CB8AC3E}">
        <p14:creationId xmlns:p14="http://schemas.microsoft.com/office/powerpoint/2010/main" val="32010669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F113EB80-FEFD-4BF1-853A-60AFA98328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4942074"/>
              </p:ext>
            </p:extLst>
          </p:nvPr>
        </p:nvGraphicFramePr>
        <p:xfrm>
          <a:off x="215516" y="188640"/>
          <a:ext cx="8712968" cy="554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42033022"/>
                    </a:ext>
                  </a:extLst>
                </a:gridCol>
                <a:gridCol w="6048672">
                  <a:extLst>
                    <a:ext uri="{9D8B030D-6E8A-4147-A177-3AD203B41FA5}">
                      <a16:colId xmlns:a16="http://schemas.microsoft.com/office/drawing/2014/main" val="4179439226"/>
                    </a:ext>
                  </a:extLst>
                </a:gridCol>
              </a:tblGrid>
              <a:tr h="300707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310200"/>
                  </a:ext>
                </a:extLst>
              </a:tr>
              <a:tr h="1557290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структуры и содержания КИМ отсутствуют.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балл за выполнение задания 3 снижен с 2 до 1.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первичный балл за выполнение экзаменационной работы снижен с 48 до 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240145"/>
                  </a:ext>
                </a:extLst>
              </a:tr>
              <a:tr h="1077218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структуры и содержания КИМ отсутствуют.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Внесены уточнения в систему оценивания выполнения заданий 5 и 12.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860881"/>
                  </a:ext>
                </a:extLst>
              </a:tr>
              <a:tr h="1457273">
                <a:tc>
                  <a:txBody>
                    <a:bodyPr/>
                    <a:lstStyle/>
                    <a:p>
                      <a:r>
                        <a:rPr lang="ru-RU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ЯЗЫКИ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структуры и содержания КИМ отсутствуют.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Уточнены критерии оценивания ответов на задание 35 письменной части и задание 3 устной части.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235466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31EAE57-2F21-4D66-BB4C-6A1AC33775E4}"/>
              </a:ext>
            </a:extLst>
          </p:cNvPr>
          <p:cNvSpPr/>
          <p:nvPr/>
        </p:nvSpPr>
        <p:spPr>
          <a:xfrm>
            <a:off x="215516" y="5949280"/>
            <a:ext cx="8712968" cy="7200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В КИМ по МАТЕМАТИКЕ, ГЕОГРАФИИ и ИСТОРИИ  изменений нет</a:t>
            </a:r>
          </a:p>
        </p:txBody>
      </p:sp>
    </p:spTree>
    <p:extLst>
      <p:ext uri="{BB962C8B-B14F-4D97-AF65-F5344CB8AC3E}">
        <p14:creationId xmlns:p14="http://schemas.microsoft.com/office/powerpoint/2010/main" val="3070106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623"/>
            <a:ext cx="9144000" cy="544361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1800" b="1" dirty="0"/>
              <a:t>Виды экзаменационных работ ГВЭ-9 письменной формы по обязательным предметам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500" y="920369"/>
            <a:ext cx="5256584" cy="56769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100-е номера вариантов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сжатое изложение по прослушанному тексту с творческим заданием: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 в участников в закрытых школах, для обучающихся с НОДА, а также для иных категорий участников ГВЭ, которым требуется создание специальных условий (с диабетом, онкологическими заболеваниями, астмой, пороком сердца и др.). </a:t>
            </a:r>
          </a:p>
          <a:p>
            <a:pPr marL="0"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200-е номера вариантов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сжатое изложение по прослушанному тексту с творческим заданием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для слепых и слабовидящих обучающихся,  экзаменационные материалы аналогичны 100-м экзаменационным вариантам, однако визуальные образы в текстах сведены к минимуму. Для слепых обучающихся задания переводятся на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рельефноточечный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шрифт Брайля.</a:t>
            </a:r>
          </a:p>
          <a:p>
            <a:pPr marL="0"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300-е номера вариантов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сжатое изложение по прочитанному тексту с творческим заданием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для глухих, слабослышащих, позднооглохших,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кохлеарно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имплантированных экзаменуемых, экзаменационные материалы аналогичны 100-м экзаменационным вариантам, однако звуковые образы сведены к минимуму.</a:t>
            </a:r>
          </a:p>
          <a:p>
            <a:pPr marL="0"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400-е и 500-е номера вариантов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сжатое изложение по прослушанному и прочитанному тексту с творческим заданием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(400-е номера вариантов) или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осложнённое списывание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(500-е номера вариантов)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выбору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 предназначены для обучающихся с тяжёлыми нарушениями речи, для обучающихся с НОДА, а также для лиц с ЗПР.</a:t>
            </a:r>
          </a:p>
          <a:p>
            <a:pPr marL="0"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600-е номера вариантов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для обучающихся с расстройствами аутистического спектра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55676" y="591781"/>
            <a:ext cx="2088232" cy="27102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Русский язык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15161" y="591780"/>
            <a:ext cx="2339752" cy="27102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Математика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420841" y="980728"/>
            <a:ext cx="3528392" cy="54784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100-е номерами вариантов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для участников ГВЭ-9 без ОВЗ и обучающихся с ОВЗ: глухих, слабослышащих, позднооглохших,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кохлеарно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имплантированных экзаменуемых; с тяжёлыми нарушениями речи; для обучающихся с НОДА, с расстройствами аутистического спектра; также кому требуется создание специальных условий (с диабетом, онкологическими заболеваниями, астмой и др.). 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200-е номерами вариантов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для слепых обучающихся, слабовидящих 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поздноослепших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обучающихся. Для слепых обучающихся задания переводятся на рельефно-точечный шрифт Брайля. Экзаменационные материалы аналогичны 100-м номерам вариантов, но в текстах заданий сведено к минимуму количество изображений. </a:t>
            </a:r>
          </a:p>
          <a:p>
            <a:pPr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300-е номерами вариантов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для участников ГВЭ-9 с ЗПР, обучающихся по адаптированным основным общеобразовательным программам; для обучающихся с НОДА</a:t>
            </a:r>
          </a:p>
        </p:txBody>
      </p:sp>
    </p:spTree>
    <p:extLst>
      <p:ext uri="{BB962C8B-B14F-4D97-AF65-F5344CB8AC3E}">
        <p14:creationId xmlns:p14="http://schemas.microsoft.com/office/powerpoint/2010/main" val="2435164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DB701FA-3200-456F-9214-CA765AEFCB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8939021"/>
              </p:ext>
            </p:extLst>
          </p:nvPr>
        </p:nvGraphicFramePr>
        <p:xfrm>
          <a:off x="143508" y="1052736"/>
          <a:ext cx="8856984" cy="55306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2228">
                  <a:extLst>
                    <a:ext uri="{9D8B030D-6E8A-4147-A177-3AD203B41FA5}">
                      <a16:colId xmlns:a16="http://schemas.microsoft.com/office/drawing/2014/main" val="1134965058"/>
                    </a:ext>
                  </a:extLst>
                </a:gridCol>
                <a:gridCol w="6804756">
                  <a:extLst>
                    <a:ext uri="{9D8B030D-6E8A-4147-A177-3AD203B41FA5}">
                      <a16:colId xmlns:a16="http://schemas.microsoft.com/office/drawing/2014/main" val="3586753242"/>
                    </a:ext>
                  </a:extLst>
                </a:gridCol>
              </a:tblGrid>
              <a:tr h="313634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Иностранные языки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74" marR="550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268288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– для закрытых школ УФСИН; участников, которым требуется создание специальных условий (с диабетом, онкологическими заболеваниями, астмой, пороком сердца и др.).</a:t>
                      </a:r>
                    </a:p>
                    <a:p>
                      <a:pPr marL="0" lvl="1" indent="268288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– для  слепых и слабовидящих обучающихся.</a:t>
                      </a:r>
                    </a:p>
                    <a:p>
                      <a:pPr marL="0" lvl="1" indent="268288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– для глухих, слабослышащих, позднооглохших, </a:t>
                      </a:r>
                      <a:r>
                        <a:rPr lang="ru-RU" sz="1600" b="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кохлеарно</a:t>
                      </a: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имплантированных экзаменуемых.</a:t>
                      </a:r>
                    </a:p>
                    <a:p>
                      <a:pPr marL="0" lvl="1" indent="268288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 – вариантов предназначены для обучающихся с негрубой недостаточностью речевой и (или) коммуникативной деятельности (обучение по программе 5.1).</a:t>
                      </a:r>
                    </a:p>
                    <a:p>
                      <a:pPr marL="0" lvl="0" indent="268288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 – для обучающихся с тяжёлым нарушением речи (обучение по программе 5.2); с НОДА с ЗПР; с аутистическими расстройствами</a:t>
                      </a:r>
                      <a:endParaRPr lang="ru-RU" sz="16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74" marR="550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473399"/>
                  </a:ext>
                </a:extLst>
              </a:tr>
              <a:tr h="18496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74" marR="550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закрытых школ УФСИН, для всех участников с ОВЗ, кроме слепых и слабовидящих обучающихся;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– для  слепых и слабовидящих обучающихся.</a:t>
                      </a:r>
                    </a:p>
                    <a:p>
                      <a:pPr marL="11557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74" marR="550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856076"/>
                  </a:ext>
                </a:extLst>
              </a:tr>
              <a:tr h="54464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600" kern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74" marR="550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единая спецификация</a:t>
                      </a:r>
                      <a:endParaRPr lang="ru-RU" sz="16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5074" marR="5507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536159"/>
                  </a:ext>
                </a:extLst>
              </a:tr>
            </a:tbl>
          </a:graphicData>
        </a:graphic>
      </p:graphicFrame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9BF74829-2A16-4E72-AF91-271E4D8A5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1800" b="1" dirty="0"/>
              <a:t>Виды экзаменационных работ ГВЭ-9 письменной формы </a:t>
            </a:r>
            <a:br>
              <a:rPr lang="ru-RU" sz="1800" b="1" dirty="0"/>
            </a:br>
            <a:r>
              <a:rPr lang="ru-RU" sz="1800" b="1" dirty="0"/>
              <a:t>по предметам по выбору</a:t>
            </a:r>
          </a:p>
        </p:txBody>
      </p:sp>
    </p:spTree>
    <p:extLst>
      <p:ext uri="{BB962C8B-B14F-4D97-AF65-F5344CB8AC3E}">
        <p14:creationId xmlns:p14="http://schemas.microsoft.com/office/powerpoint/2010/main" val="1743209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401" y="136525"/>
            <a:ext cx="8466138" cy="55147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Проект расписания ГИА-9 в 2025 году</a:t>
            </a:r>
          </a:p>
        </p:txBody>
      </p:sp>
      <p:sp>
        <p:nvSpPr>
          <p:cNvPr id="126979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A68482BE-F579-42AB-A2A7-5713F0A21696}" type="slidenum">
              <a:rPr lang="ru-RU" altLang="ru-RU" smtClean="0">
                <a:solidFill>
                  <a:srgbClr val="B5A788"/>
                </a:solidFill>
              </a:rPr>
              <a:pPr/>
              <a:t>19</a:t>
            </a:fld>
            <a:endParaRPr lang="ru-RU" altLang="ru-RU">
              <a:solidFill>
                <a:srgbClr val="B5A788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283" y="827101"/>
            <a:ext cx="8842375" cy="1016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Досрочный</a:t>
            </a:r>
            <a:r>
              <a:rPr lang="ru-RU" sz="2000" dirty="0"/>
              <a:t> – с 22 апреля по 17 мая, </a:t>
            </a:r>
          </a:p>
          <a:p>
            <a:pPr>
              <a:defRPr/>
            </a:pPr>
            <a:r>
              <a:rPr lang="ru-RU" sz="2000" b="1" dirty="0"/>
              <a:t>Основной</a:t>
            </a:r>
            <a:r>
              <a:rPr lang="ru-RU" sz="2000" dirty="0"/>
              <a:t> – </a:t>
            </a:r>
            <a:r>
              <a:rPr lang="ru-RU" sz="2000" b="1" dirty="0">
                <a:solidFill>
                  <a:srgbClr val="FF0000"/>
                </a:solidFill>
              </a:rPr>
              <a:t>с 21 мая по 2 июля</a:t>
            </a:r>
          </a:p>
          <a:p>
            <a:pPr>
              <a:defRPr/>
            </a:pPr>
            <a:r>
              <a:rPr lang="ru-RU" sz="2000" b="1" dirty="0"/>
              <a:t>Дополнительный</a:t>
            </a:r>
            <a:r>
              <a:rPr lang="ru-RU" sz="2000" dirty="0"/>
              <a:t> – с 2 по 23 сентября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0812" y="4170808"/>
            <a:ext cx="8842375" cy="258532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Резервные сроки основного этапа</a:t>
            </a:r>
          </a:p>
          <a:p>
            <a:r>
              <a:rPr lang="ru-RU" dirty="0"/>
              <a:t>26 июня (четверг) – русский язык;</a:t>
            </a:r>
          </a:p>
          <a:p>
            <a:r>
              <a:rPr lang="ru-RU" dirty="0"/>
              <a:t>27 июня (пятница) – по всем учебным предметам (кроме русского языка </a:t>
            </a:r>
          </a:p>
          <a:p>
            <a:r>
              <a:rPr lang="ru-RU" dirty="0"/>
              <a:t>и математики);</a:t>
            </a:r>
          </a:p>
          <a:p>
            <a:r>
              <a:rPr lang="ru-RU" dirty="0"/>
              <a:t>28 июня (суббота) – по всем учебным предметам (кроме русского языка </a:t>
            </a:r>
          </a:p>
          <a:p>
            <a:r>
              <a:rPr lang="ru-RU" dirty="0"/>
              <a:t>и математики);</a:t>
            </a:r>
          </a:p>
          <a:p>
            <a:r>
              <a:rPr lang="ru-RU" dirty="0"/>
              <a:t>30 июня (понедельник) – математика;</a:t>
            </a:r>
          </a:p>
          <a:p>
            <a:r>
              <a:rPr lang="ru-RU" dirty="0"/>
              <a:t>1 июля (вторник) – по всем учебным предметам;</a:t>
            </a:r>
          </a:p>
          <a:p>
            <a:r>
              <a:rPr lang="ru-RU" dirty="0"/>
              <a:t>2 июля (среда) – по всем учебным предметам;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059" y="1858373"/>
            <a:ext cx="8842375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Основные сроки основного этапа</a:t>
            </a:r>
          </a:p>
          <a:p>
            <a:r>
              <a:rPr lang="ru-RU" dirty="0"/>
              <a:t>21 -22 мая (среда-четверг) — иностранные языки (1 день- устный, 2 день-письменный)</a:t>
            </a:r>
          </a:p>
          <a:p>
            <a:r>
              <a:rPr lang="ru-RU" dirty="0"/>
              <a:t>26 мая (понедельник) — биология, обществознание, химия, информатика;</a:t>
            </a:r>
          </a:p>
          <a:p>
            <a:r>
              <a:rPr lang="ru-RU" dirty="0"/>
              <a:t>29 мая (четверг) – география, история, физика, химия;</a:t>
            </a:r>
          </a:p>
          <a:p>
            <a:r>
              <a:rPr lang="ru-RU" dirty="0"/>
              <a:t>3 июня (вторник) – математика;</a:t>
            </a:r>
          </a:p>
          <a:p>
            <a:r>
              <a:rPr lang="ru-RU" dirty="0"/>
              <a:t>6 июня (пятница) – география, информатика, обществознание;</a:t>
            </a:r>
          </a:p>
          <a:p>
            <a:r>
              <a:rPr lang="ru-RU" dirty="0"/>
              <a:t>9 июня (понедельник) – русский язык;</a:t>
            </a:r>
          </a:p>
          <a:p>
            <a:r>
              <a:rPr lang="ru-RU" dirty="0"/>
              <a:t>16 июня (понедельник) – биология, информатика, литература, физика.</a:t>
            </a:r>
          </a:p>
        </p:txBody>
      </p:sp>
    </p:spTree>
    <p:extLst>
      <p:ext uri="{BB962C8B-B14F-4D97-AF65-F5344CB8AC3E}">
        <p14:creationId xmlns:p14="http://schemas.microsoft.com/office/powerpoint/2010/main" val="872253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8829"/>
            <a:ext cx="8568951" cy="3693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altLang="ru-RU" sz="2400" b="1" dirty="0"/>
              <a:t>Результаты ИС-9 за 2024 г. в Волгоградской области</a:t>
            </a:r>
          </a:p>
        </p:txBody>
      </p:sp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5862944"/>
              </p:ext>
            </p:extLst>
          </p:nvPr>
        </p:nvGraphicFramePr>
        <p:xfrm>
          <a:off x="289020" y="1962913"/>
          <a:ext cx="8527130" cy="3653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504" y="5616668"/>
            <a:ext cx="8708646" cy="1241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647700" indent="-285750"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srgbClr val="FF0000"/>
                </a:solidFill>
              </a:rPr>
              <a:t>Стабильно низкие по критерию «Искажение слов» </a:t>
            </a:r>
            <a:r>
              <a:rPr lang="ru-RU" sz="1600" dirty="0">
                <a:solidFill>
                  <a:schemeClr val="tx1"/>
                </a:solidFill>
              </a:rPr>
              <a:t>– 54,4% в 2022-2023 гг., 51% - в 2024 г. </a:t>
            </a:r>
          </a:p>
          <a:p>
            <a:pPr marL="361950">
              <a:defRPr/>
            </a:pPr>
            <a:r>
              <a:rPr lang="ru-RU" sz="1600" b="1" i="1" u="sng" dirty="0">
                <a:solidFill>
                  <a:schemeClr val="tx1"/>
                </a:solidFill>
              </a:rPr>
              <a:t>Позитивная динамика по критериям пересказа и грамотности речи</a:t>
            </a:r>
            <a:r>
              <a:rPr lang="ru-RU" sz="1600" dirty="0">
                <a:solidFill>
                  <a:schemeClr val="tx1"/>
                </a:solidFill>
              </a:rPr>
              <a:t>: </a:t>
            </a:r>
          </a:p>
          <a:p>
            <a:pPr marL="647700" indent="-28575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соблюдение грамматических норм: снижение с 48%  в 2023 г. до 25% в 2024;</a:t>
            </a:r>
          </a:p>
          <a:p>
            <a:pPr marL="647700" indent="-28575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соблюдение речевых норм: снижение с 41%  в 2023 г. до 17,6% в 2024;</a:t>
            </a:r>
          </a:p>
          <a:p>
            <a:pPr marL="647700" indent="-285750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chemeClr val="tx1"/>
                </a:solidFill>
              </a:rPr>
              <a:t>речевое оформление, богатство речи  – снижение с 54%  в 2023 г. до 35,4% в 2024;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8378" y="1572624"/>
            <a:ext cx="8479249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altLang="ru-RU" dirty="0"/>
              <a:t>Доля участников ИС-9, </a:t>
            </a:r>
            <a:r>
              <a:rPr lang="ru-RU" altLang="ru-RU" b="1" dirty="0">
                <a:solidFill>
                  <a:srgbClr val="FF0000"/>
                </a:solidFill>
              </a:rPr>
              <a:t>получивших 0 баллов</a:t>
            </a:r>
            <a:r>
              <a:rPr lang="ru-RU" altLang="ru-RU" dirty="0"/>
              <a:t> по критериям в 2024г., в %</a:t>
            </a:r>
            <a:endParaRPr lang="ru-RU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0BA91441-AAD8-4695-95BA-E173C46AF9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357077"/>
              </p:ext>
            </p:extLst>
          </p:nvPr>
        </p:nvGraphicFramePr>
        <p:xfrm>
          <a:off x="2123728" y="451373"/>
          <a:ext cx="4536503" cy="10680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4311">
                  <a:extLst>
                    <a:ext uri="{9D8B030D-6E8A-4147-A177-3AD203B41FA5}">
                      <a16:colId xmlns:a16="http://schemas.microsoft.com/office/drawing/2014/main" val="3412444951"/>
                    </a:ext>
                  </a:extLst>
                </a:gridCol>
                <a:gridCol w="1486096">
                  <a:extLst>
                    <a:ext uri="{9D8B030D-6E8A-4147-A177-3AD203B41FA5}">
                      <a16:colId xmlns:a16="http://schemas.microsoft.com/office/drawing/2014/main" val="1971496395"/>
                    </a:ext>
                  </a:extLst>
                </a:gridCol>
                <a:gridCol w="1486096">
                  <a:extLst>
                    <a:ext uri="{9D8B030D-6E8A-4147-A177-3AD203B41FA5}">
                      <a16:colId xmlns:a16="http://schemas.microsoft.com/office/drawing/2014/main" val="4052575441"/>
                    </a:ext>
                  </a:extLst>
                </a:gridCol>
              </a:tblGrid>
              <a:tr h="30794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Участвовало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Незачет</a:t>
                      </a:r>
                      <a:endParaRPr lang="ru-RU" sz="16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6503984"/>
                  </a:ext>
                </a:extLst>
              </a:tr>
              <a:tr h="2376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14.02.2024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25311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(0,8%)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32066189"/>
                  </a:ext>
                </a:extLst>
              </a:tr>
              <a:tr h="2376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13.03.2024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873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(2,3%)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09457580"/>
                  </a:ext>
                </a:extLst>
              </a:tr>
              <a:tr h="23765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15.04.2024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600" b="0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12 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(30%)</a:t>
                      </a:r>
                      <a:endParaRPr lang="ru-RU" sz="16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43798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97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0D75C0-4CCC-48C9-96BF-98963F4701BE}"/>
              </a:ext>
            </a:extLst>
          </p:cNvPr>
          <p:cNvSpPr/>
          <p:nvPr/>
        </p:nvSpPr>
        <p:spPr>
          <a:xfrm>
            <a:off x="823635" y="116632"/>
            <a:ext cx="7992888" cy="360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Значение межпредметных связей в подготовке к ОГЭ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9E55C2-1791-4829-B170-895963E53CF1}"/>
              </a:ext>
            </a:extLst>
          </p:cNvPr>
          <p:cNvSpPr txBox="1"/>
          <p:nvPr/>
        </p:nvSpPr>
        <p:spPr>
          <a:xfrm>
            <a:off x="204631" y="544003"/>
            <a:ext cx="8565003" cy="20928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К РАЗМЫШЛЕНИЮ</a:t>
            </a:r>
          </a:p>
          <a:p>
            <a:pPr indent="363538"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ОГЭ-2024 Информатика. Задание №11</a:t>
            </a: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«…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одном из произведений А.С. Пушкина, текст которого приведён в подкаталоге каталога Проза, действия произведения происходят в селе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Прилучино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С помощью поисковых средств … выясните </a:t>
            </a:r>
            <a:r>
              <a:rPr lang="ru-RU" sz="16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вымышленное имя главной героини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которым она представлялась Алексею Берестову. В ответе напишите </a:t>
            </a:r>
            <a:r>
              <a:rPr lang="ru-RU" sz="16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это имя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». </a:t>
            </a:r>
          </a:p>
          <a:p>
            <a:pPr indent="363538" algn="just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Правильно ответили только 63% (Ответ: 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Акулина). </a:t>
            </a:r>
          </a:p>
          <a:p>
            <a:pPr indent="363538" algn="just"/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веерах ответах встречаем следующее: Лиза, Бетси, Настя, Анисья, </a:t>
            </a:r>
            <a:r>
              <a:rPr lang="ru-RU" sz="1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Иван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Анна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Савишина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Муромская, </a:t>
            </a:r>
            <a:r>
              <a:rPr lang="ru-RU" sz="1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Ибрагим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София, Наталья, Елизавета, </a:t>
            </a:r>
            <a:r>
              <a:rPr lang="ru-RU" sz="16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Герман 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 пр. 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BD788DE-8B46-4E6A-959C-DB291BE10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97" y="2929697"/>
            <a:ext cx="33718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C8F52114-E5C5-4BEA-ADFB-3DE14FBEE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872" y="3530040"/>
            <a:ext cx="5112568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ru-RU" altLang="ru-RU" sz="1200" b="1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ru-RU" altLang="ru-RU" sz="1200" b="1" i="1" dirty="0" bmk="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адание №4 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ОГЭ по математике.</a:t>
            </a:r>
          </a:p>
          <a:p>
            <a:r>
              <a:rPr lang="ru-RU" altLang="ru-RU" sz="1200" i="1" dirty="0" bmk="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Сколько минут затратят на дорогу из деревни Осиновка в село Николаево</a:t>
            </a:r>
            <a:r>
              <a:rPr lang="ru-RU" altLang="ru-RU" sz="1200" i="1" dirty="0" bmk="_Hlk17506693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Гриша с дедушкой, </a:t>
            </a:r>
            <a:r>
              <a:rPr lang="ru-RU" altLang="ru-RU" sz="1200" i="1" dirty="0" bmk="_Hlk17506693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они поедут сначала по шоссе, а затем свернут в деревне Зябликово на прямую тропинку, которая проходит мимо пруда?</a:t>
            </a:r>
          </a:p>
          <a:p>
            <a:endParaRPr lang="ru-RU" altLang="ru-RU" sz="1200" i="1" dirty="0" bmk="_Hlk17506693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altLang="ru-RU" sz="1200" i="1" dirty="0" bmk="_Hlk17506693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1200" dirty="0" bmk="_Hlk17506693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проверяет умение </a:t>
            </a:r>
            <a:r>
              <a:rPr lang="ru-RU" altLang="ru-RU" sz="1200" dirty="0" bmk="_Hlk17506693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применять математические знания при решении жизненно-практических задач</a:t>
            </a:r>
            <a:r>
              <a:rPr lang="ru-RU" altLang="ru-RU" sz="1200" dirty="0" bmk="_Hlk17506693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ru-RU" altLang="ru-RU" sz="1200" b="1" dirty="0" bmk="_Hlk17506693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находить время движения.</a:t>
            </a:r>
            <a:r>
              <a:rPr lang="ru-RU" altLang="ru-RU" sz="1200" dirty="0" bmk="_Hlk17506693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bmk="_Hlk17506693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Гриша с дедушкой</a:t>
            </a:r>
            <a:r>
              <a:rPr lang="ru-RU" altLang="ru-RU" sz="1200" dirty="0" bmk="_Hlk17506693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едут по шоссе из </a:t>
            </a:r>
            <a:r>
              <a:rPr lang="ru-RU" altLang="ru-RU" sz="1200" dirty="0" bmk="_Hlk17506693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Осиновка</a:t>
            </a:r>
            <a:r>
              <a:rPr lang="ru-RU" altLang="ru-RU" sz="1200" dirty="0" bmk="_Hlk17506693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lang="ru-RU" altLang="ru-RU" sz="1200" dirty="0" err="1" bmk="_Hlk17506693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Зябликово</a:t>
            </a:r>
            <a:r>
              <a:rPr lang="ru-RU" altLang="ru-RU" sz="1200" dirty="0" bmk="_Hlk17506693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 км со скоростью 15 км/ч, по тропинке от </a:t>
            </a:r>
            <a:r>
              <a:rPr lang="ru-RU" altLang="ru-RU" sz="1200" dirty="0" err="1" bmk="_Hlk17506693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Зябликово</a:t>
            </a:r>
            <a:r>
              <a:rPr lang="ru-RU" altLang="ru-RU" sz="1200" dirty="0" bmk="_Hlk17506693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lang="ru-RU" altLang="ru-RU" sz="1200" dirty="0" bmk="_Hlk17506693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Николаево</a:t>
            </a:r>
            <a:r>
              <a:rPr lang="ru-RU" altLang="ru-RU" sz="1200" dirty="0" bmk="_Hlk17506693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17 км со скоростью 10 км/ч.</a:t>
            </a:r>
            <a:endParaRPr lang="ru-RU" altLang="ru-RU" sz="600" dirty="0"/>
          </a:p>
          <a:p>
            <a:pPr eaLnBrk="0" hangingPunct="0"/>
            <a:r>
              <a:rPr lang="ru-RU" alt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Найдем время движения </a:t>
            </a:r>
            <a:r>
              <a:rPr lang="ru-RU" altLang="ru-RU" sz="1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минутах</a:t>
            </a:r>
            <a:r>
              <a:rPr lang="ru-RU" alt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eaLnBrk="0" hangingPunct="0"/>
            <a:endParaRPr lang="ru-RU" altLang="ru-RU" dirty="0"/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06DA2848-F326-42D4-A934-7CB88FDB36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209619"/>
              </p:ext>
            </p:extLst>
          </p:nvPr>
        </p:nvGraphicFramePr>
        <p:xfrm>
          <a:off x="3629422" y="5901844"/>
          <a:ext cx="3162300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4" imgW="3162300" imgH="431800" progId="">
                  <p:embed/>
                </p:oleObj>
              </mc:Choice>
              <mc:Fallback>
                <p:oleObj r:id="rId4" imgW="3162300" imgH="431800" progId="">
                  <p:embed/>
                  <p:pic>
                    <p:nvPicPr>
                      <p:cNvPr id="4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422" y="5901844"/>
                        <a:ext cx="3162300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89135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38EDC1-3203-4E72-A0EE-C782E6910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Межпредметные связи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2B86C6-4C59-47E7-8238-6B46F599BECE}"/>
              </a:ext>
            </a:extLst>
          </p:cNvPr>
          <p:cNvSpPr txBox="1">
            <a:spLocks/>
          </p:cNvSpPr>
          <p:nvPr/>
        </p:nvSpPr>
        <p:spPr>
          <a:xfrm>
            <a:off x="179512" y="1340769"/>
            <a:ext cx="8749480" cy="5400600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Межпредметные связи (МПС) создают условия для лучшего усвоения предметных и метапредметных образовательных результатов, усиливают познавательный интерес и формируют функциональную грамотность.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 имеет дело с предшествующими, сопутствующими и перспективными МПС (в связи  с несогласованностью программ и пр.). 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интеграции между предметами возможна лишь при благополучном здоровом климате в коллективе учителей, их плодотворном сотрудничестве на основе взаимопонимания и уважения. Только кооперация внутри педагогического коллектива позволит выстроить МПС и ощутить синергетический эффект.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Мероприятия по согласованию деятельности педагогов в рамках МПС: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 содержания образовательный программ и КИМ ВПР, ОГЭ, ЕГЭ как внутри предметной области, так и из разных предметных областей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Совместная методическая работа педагогов.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пособий, наглядных материалов для смежных предметов (проектная деятельность)</a:t>
            </a:r>
          </a:p>
          <a:p>
            <a:pPr algn="just"/>
            <a:r>
              <a:rPr lang="ru-RU" sz="1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Взаимопосещение</a:t>
            </a:r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занятий.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Внеурочная деятельность: комплексные вечера (соединить информатику и литературу, математику и химию и пр.), межпредметные конференции, профориентационные выставки, межпредметные КВНы и олимпиады (политехническая, естественно-математическая и др.) и т.д.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1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019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266946" y="3284986"/>
            <a:ext cx="6977463" cy="269989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горячей линии </a:t>
            </a:r>
          </a:p>
          <a:p>
            <a:pPr algn="ctr" eaLnBrk="1" hangingPunct="1">
              <a:defRPr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ГИА-9, ГИА-11, ВПР в РЦОИ </a:t>
            </a:r>
          </a:p>
          <a:p>
            <a:pPr algn="ctr" eaLnBrk="1" hangingPunct="1">
              <a:defRPr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8(8442)606-607</a:t>
            </a:r>
          </a:p>
          <a:p>
            <a:pPr algn="ctr" eaLnBrk="1" hangingPunct="1">
              <a:defRPr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8(8442)606-608</a:t>
            </a:r>
          </a:p>
        </p:txBody>
      </p:sp>
      <p:pic>
        <p:nvPicPr>
          <p:cNvPr id="54276" name="Picture 2" descr="http://profobraz.by/wp-content/uploads/2017/01/urov_obrazov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89" y="260648"/>
            <a:ext cx="3059856" cy="2143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00162" y="2403738"/>
            <a:ext cx="7067550" cy="964704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dirty="0">
                <a:solidFill>
                  <a:srgbClr val="FF0000"/>
                </a:solidFill>
              </a:rPr>
              <a:t>Спасибо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478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206256"/>
            <a:ext cx="6336704" cy="106250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Организационные вопросы проведения ИС-9 в 2025 году </a:t>
            </a:r>
          </a:p>
        </p:txBody>
      </p:sp>
      <p:pic>
        <p:nvPicPr>
          <p:cNvPr id="8" name="Picture 2" descr="sochineni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206257"/>
            <a:ext cx="1872209" cy="823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>
            <a:extLst>
              <a:ext uri="{FF2B5EF4-FFF2-40B4-BE49-F238E27FC236}">
                <a16:creationId xmlns:a16="http://schemas.microsoft.com/office/drawing/2014/main" id="{2ABA018E-EADA-4CA2-879A-B71001E941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8898450"/>
              </p:ext>
            </p:extLst>
          </p:nvPr>
        </p:nvGraphicFramePr>
        <p:xfrm>
          <a:off x="99830" y="1412777"/>
          <a:ext cx="8936666" cy="3960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9B232C3-9D56-44C8-8D0E-62B74FCD3955}"/>
              </a:ext>
            </a:extLst>
          </p:cNvPr>
          <p:cNvSpPr/>
          <p:nvPr/>
        </p:nvSpPr>
        <p:spPr>
          <a:xfrm>
            <a:off x="28847" y="5632570"/>
            <a:ext cx="9036496" cy="99323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могут получить статус ОВЗ и на ИС-9,  и на ГИА-9, а могут только на ИС-9 или ГИА-9.</a:t>
            </a: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Ответственный организатор, собеседник и эксперт должны проинформированы о таких участниках, знать критерии оценивания той нозологической группы, к которой относится участник.</a:t>
            </a:r>
          </a:p>
        </p:txBody>
      </p:sp>
    </p:spTree>
    <p:extLst>
      <p:ext uri="{BB962C8B-B14F-4D97-AF65-F5344CB8AC3E}">
        <p14:creationId xmlns:p14="http://schemas.microsoft.com/office/powerpoint/2010/main" val="1706014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1639" y="45566"/>
            <a:ext cx="6480720" cy="5040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Проведение ИС-9 в 2025 году 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18F7C8EE-8BF0-4D88-ADC8-B1BDA7E55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020610"/>
              </p:ext>
            </p:extLst>
          </p:nvPr>
        </p:nvGraphicFramePr>
        <p:xfrm>
          <a:off x="230437" y="877958"/>
          <a:ext cx="8726044" cy="1706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98638">
                  <a:extLst>
                    <a:ext uri="{9D8B030D-6E8A-4147-A177-3AD203B41FA5}">
                      <a16:colId xmlns:a16="http://schemas.microsoft.com/office/drawing/2014/main" val="2244780996"/>
                    </a:ext>
                  </a:extLst>
                </a:gridCol>
                <a:gridCol w="2467364">
                  <a:extLst>
                    <a:ext uri="{9D8B030D-6E8A-4147-A177-3AD203B41FA5}">
                      <a16:colId xmlns:a16="http://schemas.microsoft.com/office/drawing/2014/main" val="1383099955"/>
                    </a:ext>
                  </a:extLst>
                </a:gridCol>
                <a:gridCol w="3060042">
                  <a:extLst>
                    <a:ext uri="{9D8B030D-6E8A-4147-A177-3AD203B41FA5}">
                      <a16:colId xmlns:a16="http://schemas.microsoft.com/office/drawing/2014/main" val="21314419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Дата проведения ИС-9</a:t>
                      </a:r>
                      <a:endParaRPr lang="ru-RU" sz="1600" kern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effectLst/>
                        </a:rPr>
                        <a:t>Регистрация на участие</a:t>
                      </a:r>
                      <a:endParaRPr lang="ru-RU" sz="1600" kern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effectLst/>
                        </a:rPr>
                        <a:t>Сроки ознакомления</a:t>
                      </a:r>
                      <a:endParaRPr lang="ru-RU" sz="1600" kern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209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Основной срок: </a:t>
                      </a:r>
                      <a:endParaRPr lang="ru-RU" sz="1600" kern="12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12 февраля 2025г.</a:t>
                      </a:r>
                      <a:endParaRPr lang="ru-RU" sz="1600" kern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до 29 января 2025 г.</a:t>
                      </a:r>
                      <a:endParaRPr lang="ru-RU" sz="1600" kern="12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 </a:t>
                      </a:r>
                      <a:endParaRPr lang="ru-RU" sz="1600" kern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effectLst/>
                        </a:rPr>
                        <a:t>не позднее 24 февраля 2025 г.</a:t>
                      </a:r>
                      <a:endParaRPr lang="ru-RU" sz="1600" kern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68024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effectLst/>
                        </a:rPr>
                        <a:t>Дополнительный срок: </a:t>
                      </a:r>
                      <a:endParaRPr lang="ru-RU" sz="1600" kern="120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>
                          <a:effectLst/>
                        </a:rPr>
                        <a:t>12 марта 2025 г.</a:t>
                      </a:r>
                      <a:endParaRPr lang="ru-RU" sz="1600" kern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до 26 февраля 2025 г.</a:t>
                      </a:r>
                      <a:endParaRPr lang="ru-RU" sz="1600" kern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не позднее 24 марта 2025 г.</a:t>
                      </a:r>
                      <a:endParaRPr lang="ru-RU" sz="1600" kern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98708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Дополнительный срок: </a:t>
                      </a:r>
                      <a:endParaRPr lang="ru-RU" sz="1600" kern="12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21 апреля 2025 г.</a:t>
                      </a:r>
                      <a:endParaRPr lang="ru-RU" sz="1600" kern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до 7 апреля 2025 г.</a:t>
                      </a:r>
                      <a:endParaRPr lang="ru-RU" sz="1600" kern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0" dirty="0">
                          <a:effectLst/>
                        </a:rPr>
                        <a:t>не позднее 29 апреля 2025 г.</a:t>
                      </a:r>
                      <a:endParaRPr lang="ru-RU" sz="1600" kern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8916936"/>
                  </a:ext>
                </a:extLst>
              </a:tr>
            </a:tbl>
          </a:graphicData>
        </a:graphic>
      </p:graphicFrame>
      <p:sp>
        <p:nvSpPr>
          <p:cNvPr id="10" name="Объект 2">
            <a:extLst>
              <a:ext uri="{FF2B5EF4-FFF2-40B4-BE49-F238E27FC236}">
                <a16:creationId xmlns:a16="http://schemas.microsoft.com/office/drawing/2014/main" id="{1F219297-8135-411C-A291-83D9CB7A57A9}"/>
              </a:ext>
            </a:extLst>
          </p:cNvPr>
          <p:cNvSpPr txBox="1">
            <a:spLocks/>
          </p:cNvSpPr>
          <p:nvPr/>
        </p:nvSpPr>
        <p:spPr>
          <a:xfrm>
            <a:off x="230436" y="2805954"/>
            <a:ext cx="8726045" cy="720080"/>
          </a:xfrm>
          <a:prstGeom prst="rect">
            <a:avLst/>
          </a:prstGeom>
          <a:solidFill>
            <a:schemeClr val="bg2"/>
          </a:solidFill>
        </p:spPr>
        <p:txBody>
          <a:bodyPr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900" b="1" dirty="0"/>
              <a:t>Рекомендации по организации и проведению ИС-9 в 2025г. </a:t>
            </a:r>
          </a:p>
          <a:p>
            <a:pPr marL="0" indent="0">
              <a:buFont typeface="Arial" pitchFamily="34" charset="0"/>
              <a:buNone/>
            </a:pPr>
            <a:r>
              <a:rPr lang="en-US" dirty="0"/>
              <a:t>https://doc.fipi.ru/itogovoye-sobesedovaniye/rekomendaczii-MR_RON_2025.pdf</a:t>
            </a:r>
            <a:endParaRPr lang="ru-RU" dirty="0"/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6AD0A889-1805-4373-B9BC-054A5F50F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09" y="3933056"/>
            <a:ext cx="8745582" cy="29249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Новые критерии оценивания ИС-9. Приложение 6 Рекомендаций.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Изменена форма протокола эксперта (ИС-03). Приложение 9 Рекомендаций.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Новая Специализированная форма для внесения информации. Приложение 10 Рекомендаций.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отдельным категориям участников с ОВЗ изменились пороговые значения. Приложение 12 Рекомендаций.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Форма заявления на ИС-9. (Размещена на сайте ВГАПО: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https://vgapkro.ru/struktura-akademii/tsentry/rcoi/gia-9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224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160863"/>
            <a:ext cx="7272808" cy="5620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/>
              <a:t>Изменение критериев оценивания ИС-9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19072" y="3311402"/>
            <a:ext cx="6084152" cy="25239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Общее количество баллов – 20. Зачет – 10 и более баллов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Всего 13 критериев.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(Ч) Задание 1 – три критерия – 3 балла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(П) Задание 2 – три критерия – 4 балла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(М) Задание 3 – два критерия – 3 балла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(Д) Задание 4 – один критерий – 3 балла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(Р) Критерии грамотности речи: </a:t>
            </a:r>
          </a:p>
          <a:p>
            <a:pPr algn="just"/>
            <a:r>
              <a:rPr lang="ru-RU" dirty="0"/>
              <a:t>4 критериев (Р1, Р2, Р3, Р4) – 7 баллов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AFA5659-7EB9-43F4-ABD8-068225438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6" y="3630324"/>
            <a:ext cx="2609292" cy="1825872"/>
          </a:xfrm>
          <a:prstGeom prst="rect">
            <a:avLst/>
          </a:prstGeom>
          <a:ln>
            <a:solidFill>
              <a:schemeClr val="accent5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503527" y="845021"/>
            <a:ext cx="5400599" cy="230832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НОВОЕ!</a:t>
            </a:r>
          </a:p>
          <a:p>
            <a:pPr marL="342900" indent="-342900" algn="just">
              <a:buAutoNum type="arabicParenR"/>
            </a:pPr>
            <a:r>
              <a:rPr lang="ru-RU" b="1" dirty="0"/>
              <a:t>Приведён к единообразному представлению примерный круг вопросов, на которые должны дать ответы участники в монологе.</a:t>
            </a:r>
          </a:p>
          <a:p>
            <a:pPr marL="342900" indent="-342900" algn="just">
              <a:buAutoNum type="arabicParenR"/>
            </a:pPr>
            <a:r>
              <a:rPr lang="ru-RU" b="1" dirty="0"/>
              <a:t>Максимальный балл за оценивание диалога увеличен до 3 баллов.</a:t>
            </a:r>
          </a:p>
          <a:p>
            <a:pPr marL="342900" indent="-342900" algn="just">
              <a:buAutoNum type="arabicParenR"/>
            </a:pPr>
            <a:r>
              <a:rPr lang="ru-RU" b="1" dirty="0"/>
              <a:t>Скорректированы критерии по грамотности речи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4002" y="930325"/>
            <a:ext cx="3168352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Тексты в ИС-9 </a:t>
            </a:r>
            <a:r>
              <a:rPr lang="ru-RU" dirty="0"/>
              <a:t>об учёных, изобретателях, космонавтах, полководцах, героях войны, деятелях искусства, спортсменах, врачах и др., внёсших весомый вклад в развитие нашей страны, её защиту от различных угроз.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A27564-DF87-436C-83CF-ACA3AEEFB08B}"/>
              </a:ext>
            </a:extLst>
          </p:cNvPr>
          <p:cNvSpPr txBox="1"/>
          <p:nvPr/>
        </p:nvSpPr>
        <p:spPr>
          <a:xfrm>
            <a:off x="56046" y="5933174"/>
            <a:ext cx="8933482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indent="450215" algn="just"/>
            <a:r>
              <a:rPr lang="ru-RU" sz="1800" cap="sm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Если участник ИС-9 не приступал к выполнению двух или более заданий, </a:t>
            </a:r>
          </a:p>
          <a:p>
            <a:pPr indent="450215" algn="just"/>
            <a:r>
              <a:rPr lang="ru-RU" sz="1800" cap="small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 по всем критериям оценивания грамотности речи  ставится 0 баллов.</a:t>
            </a:r>
            <a:endParaRPr lang="ru-RU" sz="1800" cap="small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628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339E8B-7333-4006-B44B-A2E3509F2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06613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000" dirty="0"/>
              <a:t>Специализированная форма для внесения информации из протоколов экспертов по оцениванию ответов участников итогового собеседования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C75E12-D17C-4EAF-8107-2618B563DC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769"/>
          <a:stretch/>
        </p:blipFill>
        <p:spPr>
          <a:xfrm>
            <a:off x="250062" y="1533680"/>
            <a:ext cx="8893937" cy="5049682"/>
          </a:xfrm>
        </p:spPr>
      </p:pic>
    </p:spTree>
    <p:extLst>
      <p:ext uri="{BB962C8B-B14F-4D97-AF65-F5344CB8AC3E}">
        <p14:creationId xmlns:p14="http://schemas.microsoft.com/office/powerpoint/2010/main" val="3060664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D68E2B-0FE2-47CE-91C3-2E210E5A6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02332"/>
            <a:ext cx="4710238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037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67666"/>
            <a:ext cx="7344816" cy="446633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Демо-версии, кодификатор, спецификации КИМ   ГИА-9  в 2025 году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50048"/>
            <a:ext cx="8334127" cy="1122767"/>
          </a:xfrm>
          <a:solidFill>
            <a:schemeClr val="bg1"/>
          </a:solidFill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изменения в КИМ направлены на усиление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составляющей экзаменационных моделей: </a:t>
            </a:r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умений и навыков анализа различной информации, решения задач, в том числе практических, развернутого объяснения, аргументации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др.(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https://fipi.ru/oge/demoversii-specifikacii-kodifikatory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2000" dirty="0"/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2000" dirty="0"/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2000" dirty="0"/>
          </a:p>
          <a:p>
            <a:pPr algn="just" eaLnBrk="1" fontAlgn="auto" hangingPunct="1">
              <a:spcAft>
                <a:spcPts val="0"/>
              </a:spcAft>
              <a:defRPr/>
            </a:pPr>
            <a:endParaRPr lang="ru-RU" sz="2000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0E02A23-56A8-47CB-9C9D-A8B5C872CF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0752"/>
          <a:stretch/>
        </p:blipFill>
        <p:spPr>
          <a:xfrm>
            <a:off x="525570" y="1808564"/>
            <a:ext cx="1598158" cy="1778771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83C00AAD-01E0-4321-82C7-8C6A38C73D8A}"/>
              </a:ext>
            </a:extLst>
          </p:cNvPr>
          <p:cNvSpPr/>
          <p:nvPr/>
        </p:nvSpPr>
        <p:spPr>
          <a:xfrm>
            <a:off x="187552" y="3685974"/>
            <a:ext cx="2174222" cy="25442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КИМ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Справочные материалы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Демоверсия КИМ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Прототипы заданий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Ключи и критерии оценивания демоверсии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2E62A4C8-4A48-4265-97EA-38136428C5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563" b="17238"/>
          <a:stretch/>
        </p:blipFill>
        <p:spPr>
          <a:xfrm>
            <a:off x="3275856" y="1780685"/>
            <a:ext cx="1778567" cy="1905288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796C229B-62B9-4CA9-A2A6-1AF9C15E5726}"/>
              </a:ext>
            </a:extLst>
          </p:cNvPr>
          <p:cNvSpPr/>
          <p:nvPr/>
        </p:nvSpPr>
        <p:spPr>
          <a:xfrm>
            <a:off x="2483768" y="3678186"/>
            <a:ext cx="3240359" cy="25782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Нормативный аспект отбора заданий для ОГЭ или ГВЭ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структуры и содержания КИМ (коды по КЭС и КТ)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Организационные требования,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доп.материалы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оборудование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системы оценивания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!Обобщенный план варианта КИМ ОГЭ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BB4EFCD-796B-499D-9DCF-1904446EF0C9}"/>
              </a:ext>
            </a:extLst>
          </p:cNvPr>
          <p:cNvSpPr/>
          <p:nvPr/>
        </p:nvSpPr>
        <p:spPr>
          <a:xfrm>
            <a:off x="187552" y="6381328"/>
            <a:ext cx="8704928" cy="36004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КЭС – кодификатор элементов содержания; КТ- кодификатор требований</a:t>
            </a:r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79B4108B-24C2-441F-B762-C2D3278FAB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4661" y="1699224"/>
            <a:ext cx="1778567" cy="19655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0E72A0C2-78CE-4690-BC30-BC17EB34B7FA}"/>
              </a:ext>
            </a:extLst>
          </p:cNvPr>
          <p:cNvSpPr/>
          <p:nvPr/>
        </p:nvSpPr>
        <p:spPr>
          <a:xfrm>
            <a:off x="5899525" y="3678185"/>
            <a:ext cx="2988840" cy="26122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требований к результатам освоения ООП ООО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(табл.1-Требования к метапредметным результатам;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табл.2 – Соотнесение предметных и метапредметных требований)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элементов содержания по предмету (табл. 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личностных результатов освоения ООП ООО</a:t>
            </a:r>
          </a:p>
        </p:txBody>
      </p:sp>
    </p:spTree>
    <p:extLst>
      <p:ext uri="{BB962C8B-B14F-4D97-AF65-F5344CB8AC3E}">
        <p14:creationId xmlns:p14="http://schemas.microsoft.com/office/powerpoint/2010/main" val="3740313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5D9C35-E58F-49D7-9185-A995C4BC9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49631"/>
            <a:ext cx="8723312" cy="56207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Доли заданий базового, повышенного  и высокого уровня в предметах ОГЭ в 2025 году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3BB0815-9794-4A59-8AD4-E4276C4CE8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735604"/>
              </p:ext>
            </p:extLst>
          </p:nvPr>
        </p:nvGraphicFramePr>
        <p:xfrm>
          <a:off x="-233994" y="930187"/>
          <a:ext cx="2454634" cy="1689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75E56513-80EC-4A43-B4AA-FB94522AC8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61966541"/>
              </p:ext>
            </p:extLst>
          </p:nvPr>
        </p:nvGraphicFramePr>
        <p:xfrm>
          <a:off x="1622940" y="852619"/>
          <a:ext cx="2555776" cy="2020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FE8A11E7-8F96-4186-8DCD-AFC355A5EB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2897894"/>
              </p:ext>
            </p:extLst>
          </p:nvPr>
        </p:nvGraphicFramePr>
        <p:xfrm>
          <a:off x="3995937" y="709014"/>
          <a:ext cx="2555776" cy="1855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>
            <a:extLst>
              <a:ext uri="{FF2B5EF4-FFF2-40B4-BE49-F238E27FC236}">
                <a16:creationId xmlns:a16="http://schemas.microsoft.com/office/drawing/2014/main" id="{6B78880D-834B-48E0-988E-8AFCB44ACC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961299"/>
              </p:ext>
            </p:extLst>
          </p:nvPr>
        </p:nvGraphicFramePr>
        <p:xfrm>
          <a:off x="6470492" y="914350"/>
          <a:ext cx="2232249" cy="2020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id="{77A7093B-346F-4376-A78B-89A16FF944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6817616"/>
              </p:ext>
            </p:extLst>
          </p:nvPr>
        </p:nvGraphicFramePr>
        <p:xfrm>
          <a:off x="-350359" y="2761553"/>
          <a:ext cx="2737030" cy="1919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4DB8DD49-B80C-4BF1-98FA-D74E7AFD7B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6065441"/>
              </p:ext>
            </p:extLst>
          </p:nvPr>
        </p:nvGraphicFramePr>
        <p:xfrm>
          <a:off x="-207889" y="4803289"/>
          <a:ext cx="2555777" cy="2020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id="{32EA2085-3671-49F1-8584-56186260AA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0215515"/>
              </p:ext>
            </p:extLst>
          </p:nvPr>
        </p:nvGraphicFramePr>
        <p:xfrm>
          <a:off x="2896769" y="2761613"/>
          <a:ext cx="2395311" cy="1855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id="{D185A678-9E93-4709-B2A2-34F934D7AE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03105312"/>
              </p:ext>
            </p:extLst>
          </p:nvPr>
        </p:nvGraphicFramePr>
        <p:xfrm>
          <a:off x="2839785" y="4792519"/>
          <a:ext cx="2548465" cy="2130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Диаграмма 11">
            <a:extLst>
              <a:ext uri="{FF2B5EF4-FFF2-40B4-BE49-F238E27FC236}">
                <a16:creationId xmlns:a16="http://schemas.microsoft.com/office/drawing/2014/main" id="{A681EB9B-BDEB-45C8-9280-8B56803CB4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7452940"/>
              </p:ext>
            </p:extLst>
          </p:nvPr>
        </p:nvGraphicFramePr>
        <p:xfrm>
          <a:off x="5841567" y="2746409"/>
          <a:ext cx="2866727" cy="2230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13" name="Диаграмма 12">
            <a:extLst>
              <a:ext uri="{FF2B5EF4-FFF2-40B4-BE49-F238E27FC236}">
                <a16:creationId xmlns:a16="http://schemas.microsoft.com/office/drawing/2014/main" id="{26A2B435-662E-4FF7-9E5C-515DC26365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3085343"/>
              </p:ext>
            </p:extLst>
          </p:nvPr>
        </p:nvGraphicFramePr>
        <p:xfrm>
          <a:off x="5796136" y="4976866"/>
          <a:ext cx="2432713" cy="1871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29448552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2033</TotalTime>
  <Words>3301</Words>
  <Application>Microsoft Office PowerPoint</Application>
  <PresentationFormat>Экран (4:3)</PresentationFormat>
  <Paragraphs>309</Paragraphs>
  <Slides>22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TimesNewRoman</vt:lpstr>
      <vt:lpstr>TimesNewRoman,Bold</vt:lpstr>
      <vt:lpstr>Wingdings</vt:lpstr>
      <vt:lpstr>Тема Office</vt:lpstr>
      <vt:lpstr>Итоги проведения ИС-9 в 2024 году. Подготовка к проведению ИС-9 в 2025 году.  Изменения в КИМ ГИА-9 в 2025.</vt:lpstr>
      <vt:lpstr>Результаты ИС-9 за 2024 г. в Волгоградской области</vt:lpstr>
      <vt:lpstr>Презентация PowerPoint</vt:lpstr>
      <vt:lpstr>1) Новые критерии оценивания ИС-9. Приложение 6 Рекомендаций. 2) Изменена форма протокола эксперта (ИС-03). Приложение 9 Рекомендаций. 3) Новая Специализированная форма для внесения информации. Приложение 10 Рекомендаций. 4) По отдельным категориям участников с ОВЗ изменились пороговые значения. Приложение 12 Рекомендаций. 5) Форма заявления на ИС-9. (Размещена на сайте ВГАПО: https://vgapkro.ru/struktura-akademii/tsentry/rcoi/gia-9 </vt:lpstr>
      <vt:lpstr>Изменение критериев оценивания ИС-9</vt:lpstr>
      <vt:lpstr>Специализированная форма для внесения информации из протоколов экспертов по оцениванию ответов участников итогового собеседования</vt:lpstr>
      <vt:lpstr>Презентация PowerPoint</vt:lpstr>
      <vt:lpstr>Демо-версии, кодификатор, спецификации КИМ   ГИА-9  в 2025 году</vt:lpstr>
      <vt:lpstr>Доли заданий базового, повышенного  и высокого уровня в предметах ОГЭ в 2025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РУССКИЙ ЯЗЫК</vt:lpstr>
      <vt:lpstr>ЛИТЕРАТУРА</vt:lpstr>
      <vt:lpstr>Презентация PowerPoint</vt:lpstr>
      <vt:lpstr>Виды экзаменационных работ ГВЭ-9 письменной формы по обязательным предметам</vt:lpstr>
      <vt:lpstr>Виды экзаменационных работ ГВЭ-9 письменной формы  по предметам по выбору</vt:lpstr>
      <vt:lpstr>Проект расписания ГИА-9 в 2025 году</vt:lpstr>
      <vt:lpstr>Презентация PowerPoint</vt:lpstr>
      <vt:lpstr>Межпредметные связи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работы в системе АИС  "Планирование ГИА-9" в 2022 г</dc:title>
  <dc:creator>Марина М.А. Десятериченко</dc:creator>
  <cp:lastModifiedBy>Марина М.А. Десятериченко</cp:lastModifiedBy>
  <cp:revision>119</cp:revision>
  <cp:lastPrinted>2024-11-28T07:17:03Z</cp:lastPrinted>
  <dcterms:created xsi:type="dcterms:W3CDTF">2022-03-15T06:27:00Z</dcterms:created>
  <dcterms:modified xsi:type="dcterms:W3CDTF">2024-11-29T12:48:48Z</dcterms:modified>
</cp:coreProperties>
</file>